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79" r:id="rId3"/>
    <p:sldId id="258" r:id="rId4"/>
    <p:sldId id="282" r:id="rId5"/>
    <p:sldId id="283" r:id="rId6"/>
    <p:sldId id="259" r:id="rId7"/>
    <p:sldId id="281" r:id="rId8"/>
    <p:sldId id="260" r:id="rId9"/>
    <p:sldId id="261" r:id="rId10"/>
    <p:sldId id="262" r:id="rId11"/>
    <p:sldId id="263" r:id="rId12"/>
    <p:sldId id="264" r:id="rId13"/>
    <p:sldId id="266" r:id="rId14"/>
    <p:sldId id="265"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EDFF"/>
    <a:srgbClr val="12FF7B"/>
    <a:srgbClr val="23E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14" autoAdjust="0"/>
  </p:normalViewPr>
  <p:slideViewPr>
    <p:cSldViewPr snapToGrid="0" snapToObjects="1">
      <p:cViewPr varScale="1">
        <p:scale>
          <a:sx n="78" d="100"/>
          <a:sy n="78" d="100"/>
        </p:scale>
        <p:origin x="1594"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A8539C-8557-4047-9545-67AE9FD43FA8}" type="datetimeFigureOut">
              <a:rPr lang="en-US" smtClean="0"/>
              <a:t>8/30/2017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11550D-3383-9641-9459-A3F9464CDD1C}" type="slidenum">
              <a:rPr lang="en-US" smtClean="0"/>
              <a:t>‹#›</a:t>
            </a:fld>
            <a:endParaRPr lang="en-US"/>
          </a:p>
        </p:txBody>
      </p:sp>
    </p:spTree>
    <p:extLst>
      <p:ext uri="{BB962C8B-B14F-4D97-AF65-F5344CB8AC3E}">
        <p14:creationId xmlns:p14="http://schemas.microsoft.com/office/powerpoint/2010/main" val="16421324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7058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F2DE1-065B-4648-9FC1-ECC348C24201}" type="slidenum">
              <a:rPr lang="en-US" smtClean="0"/>
              <a:t>10</a:t>
            </a:fld>
            <a:endParaRPr lang="en-US"/>
          </a:p>
        </p:txBody>
      </p:sp>
    </p:spTree>
    <p:extLst>
      <p:ext uri="{BB962C8B-B14F-4D97-AF65-F5344CB8AC3E}">
        <p14:creationId xmlns:p14="http://schemas.microsoft.com/office/powerpoint/2010/main" val="716373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F2DE1-065B-4648-9FC1-ECC348C24201}" type="slidenum">
              <a:rPr lang="en-US" smtClean="0"/>
              <a:t>11</a:t>
            </a:fld>
            <a:endParaRPr lang="en-US"/>
          </a:p>
        </p:txBody>
      </p:sp>
    </p:spTree>
    <p:extLst>
      <p:ext uri="{BB962C8B-B14F-4D97-AF65-F5344CB8AC3E}">
        <p14:creationId xmlns:p14="http://schemas.microsoft.com/office/powerpoint/2010/main" val="1355248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Or,</a:t>
            </a:r>
            <a:r>
              <a:rPr lang="en-US" baseline="0" dirty="0"/>
              <a:t> write your own. But if you create your own be sure to go back and make sure they meet the criteria in the tips.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them if they liked this exercise – or maybe even if they didn’t! – that you also want to share some</a:t>
            </a:r>
            <a:r>
              <a:rPr lang="en-US" baseline="0" dirty="0"/>
              <a:t> more of what you learned in the webinar. Send them to download the </a:t>
            </a:r>
            <a:r>
              <a:rPr lang="en-US" baseline="0" dirty="0" err="1"/>
              <a:t>cheatsheet</a:t>
            </a:r>
            <a:r>
              <a:rPr lang="en-US" baseline="0" dirty="0"/>
              <a:t> or print it for them (but then tell them to go sign up online too so they can get more free resources in the future). Read it over yourself first and highlight any strategies you want to draw their attention to. Or, meet with each teacher individually to make suggestions about specific strategies. </a:t>
            </a:r>
            <a:endParaRPr lang="en-US" dirty="0"/>
          </a:p>
        </p:txBody>
      </p:sp>
      <p:sp>
        <p:nvSpPr>
          <p:cNvPr id="4" name="Slide Number Placeholder 3"/>
          <p:cNvSpPr>
            <a:spLocks noGrp="1"/>
          </p:cNvSpPr>
          <p:nvPr>
            <p:ph type="sldNum" sz="quarter" idx="10"/>
          </p:nvPr>
        </p:nvSpPr>
        <p:spPr/>
        <p:txBody>
          <a:bodyPr/>
          <a:lstStyle/>
          <a:p>
            <a:fld id="{3411550D-3383-9641-9459-A3F9464CDD1C}" type="slidenum">
              <a:rPr lang="en-US" smtClean="0"/>
              <a:t>13</a:t>
            </a:fld>
            <a:endParaRPr lang="en-US"/>
          </a:p>
        </p:txBody>
      </p:sp>
    </p:spTree>
    <p:extLst>
      <p:ext uri="{BB962C8B-B14F-4D97-AF65-F5344CB8AC3E}">
        <p14:creationId xmlns:p14="http://schemas.microsoft.com/office/powerpoint/2010/main" val="3646821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If they liked the activity maybe recommend the webinar to them even though it was geared more towards administrators! Hope you found this help. </a:t>
            </a:r>
            <a:r>
              <a:rPr lang="en-US"/>
              <a:t>-Barb</a:t>
            </a:r>
          </a:p>
        </p:txBody>
      </p:sp>
    </p:spTree>
    <p:extLst>
      <p:ext uri="{BB962C8B-B14F-4D97-AF65-F5344CB8AC3E}">
        <p14:creationId xmlns:p14="http://schemas.microsoft.com/office/powerpoint/2010/main" val="242705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your participants that it’s important to examine our beliefs</a:t>
            </a:r>
            <a:r>
              <a:rPr lang="en-US" baseline="0" dirty="0"/>
              <a:t> about behavior. That you know they will only implement strategies that they believe will work and that you want to help them get clear on their beliefs about children’s behavior and and consider whether as a staff your beliefs are helping us or holding us back. </a:t>
            </a:r>
            <a:endParaRPr lang="en-US" dirty="0"/>
          </a:p>
        </p:txBody>
      </p:sp>
      <p:sp>
        <p:nvSpPr>
          <p:cNvPr id="4" name="Slide Number Placeholder 3"/>
          <p:cNvSpPr>
            <a:spLocks noGrp="1"/>
          </p:cNvSpPr>
          <p:nvPr>
            <p:ph type="sldNum" sz="quarter" idx="10"/>
          </p:nvPr>
        </p:nvSpPr>
        <p:spPr/>
        <p:txBody>
          <a:bodyPr/>
          <a:lstStyle/>
          <a:p>
            <a:fld id="{3411550D-3383-9641-9459-A3F9464CDD1C}" type="slidenum">
              <a:rPr lang="en-US" smtClean="0"/>
              <a:t>2</a:t>
            </a:fld>
            <a:endParaRPr lang="en-US"/>
          </a:p>
        </p:txBody>
      </p:sp>
    </p:spTree>
    <p:extLst>
      <p:ext uri="{BB962C8B-B14F-4D97-AF65-F5344CB8AC3E}">
        <p14:creationId xmlns:p14="http://schemas.microsoft.com/office/powerpoint/2010/main" val="1309393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a:t>
            </a:r>
            <a:r>
              <a:rPr lang="en-US" baseline="0" dirty="0"/>
              <a:t> them you KNOW they are frustrated with children’s behavior and in some cases at wits end. For some trying to collaborate with families may be challenging and acknowledge that you may experience these frustrations as well. </a:t>
            </a:r>
            <a:endParaRPr lang="en-US" dirty="0"/>
          </a:p>
        </p:txBody>
      </p:sp>
      <p:sp>
        <p:nvSpPr>
          <p:cNvPr id="4" name="Slide Number Placeholder 3"/>
          <p:cNvSpPr>
            <a:spLocks noGrp="1"/>
          </p:cNvSpPr>
          <p:nvPr>
            <p:ph type="sldNum" sz="quarter" idx="10"/>
          </p:nvPr>
        </p:nvSpPr>
        <p:spPr/>
        <p:txBody>
          <a:bodyPr/>
          <a:lstStyle/>
          <a:p>
            <a:fld id="{373F2DE1-065B-4648-9FC1-ECC348C24201}" type="slidenum">
              <a:rPr lang="en-US" smtClean="0"/>
              <a:t>3</a:t>
            </a:fld>
            <a:endParaRPr lang="en-US"/>
          </a:p>
        </p:txBody>
      </p:sp>
    </p:spTree>
    <p:extLst>
      <p:ext uri="{BB962C8B-B14F-4D97-AF65-F5344CB8AC3E}">
        <p14:creationId xmlns:p14="http://schemas.microsoft.com/office/powerpoint/2010/main" val="1906109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Ask them, “when you are having a rough day with Jeremy or when Briana’s mom doesn’t return your call…Alicia knocked over another child’s blocks (or bit them) AGAIN, what kinds of things do you hear yourself saying to one another or thinking? How would you describe your own skill or confidence in dealing with behavioral challenges?</a:t>
            </a:r>
            <a:endParaRPr lang="en-US" dirty="0"/>
          </a:p>
          <a:p>
            <a:endParaRPr lang="en-US" dirty="0"/>
          </a:p>
        </p:txBody>
      </p:sp>
      <p:sp>
        <p:nvSpPr>
          <p:cNvPr id="4" name="Slide Number Placeholder 3"/>
          <p:cNvSpPr>
            <a:spLocks noGrp="1"/>
          </p:cNvSpPr>
          <p:nvPr>
            <p:ph type="sldNum" sz="quarter" idx="10"/>
          </p:nvPr>
        </p:nvSpPr>
        <p:spPr/>
        <p:txBody>
          <a:bodyPr/>
          <a:lstStyle/>
          <a:p>
            <a:fld id="{3411550D-3383-9641-9459-A3F9464CDD1C}" type="slidenum">
              <a:rPr lang="en-US" smtClean="0"/>
              <a:t>4</a:t>
            </a:fld>
            <a:endParaRPr lang="en-US"/>
          </a:p>
        </p:txBody>
      </p:sp>
    </p:spTree>
    <p:extLst>
      <p:ext uri="{BB962C8B-B14F-4D97-AF65-F5344CB8AC3E}">
        <p14:creationId xmlns:p14="http://schemas.microsoft.com/office/powerpoint/2010/main" val="2238569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them to write down as many thoughts, feelings, and beliefs about challenging behavior and the children who</a:t>
            </a:r>
            <a:r>
              <a:rPr lang="en-US" baseline="0" dirty="0"/>
              <a:t> exhibit it. Reference some specific behaviors and children in your program if its helpful. If you have time you can ask them to share there ideas after a few minutes and/or write them on some chart paper.</a:t>
            </a:r>
            <a:endParaRPr lang="en-US" dirty="0"/>
          </a:p>
        </p:txBody>
      </p:sp>
      <p:sp>
        <p:nvSpPr>
          <p:cNvPr id="4" name="Slide Number Placeholder 3"/>
          <p:cNvSpPr>
            <a:spLocks noGrp="1"/>
          </p:cNvSpPr>
          <p:nvPr>
            <p:ph type="sldNum" sz="quarter" idx="10"/>
          </p:nvPr>
        </p:nvSpPr>
        <p:spPr/>
        <p:txBody>
          <a:bodyPr/>
          <a:lstStyle/>
          <a:p>
            <a:fld id="{3411550D-3383-9641-9459-A3F9464CDD1C}" type="slidenum">
              <a:rPr lang="en-US" smtClean="0"/>
              <a:t>5</a:t>
            </a:fld>
            <a:endParaRPr lang="en-US"/>
          </a:p>
        </p:txBody>
      </p:sp>
    </p:spTree>
    <p:extLst>
      <p:ext uri="{BB962C8B-B14F-4D97-AF65-F5344CB8AC3E}">
        <p14:creationId xmlns:p14="http://schemas.microsoft.com/office/powerpoint/2010/main" val="3569630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work of Carol </a:t>
            </a:r>
            <a:r>
              <a:rPr lang="en-US" dirty="0" err="1"/>
              <a:t>Dweck</a:t>
            </a:r>
            <a:r>
              <a:rPr lang="en-US" dirty="0"/>
              <a:t>. It’s pretty straight forward in</a:t>
            </a:r>
            <a:r>
              <a:rPr lang="en-US" baseline="0" dirty="0"/>
              <a:t> the chart but buy her book or Google up some information if you need more info. Review the ideas on this slide briefly and then ask them whether they think most of their thoughts are representative of a fixed mindset or a growth mindset. Have them “turn and talk” with a partner if you have time. The fixed mindset tends to focus on things we can’t control. </a:t>
            </a:r>
            <a:endParaRPr lang="en-US" dirty="0"/>
          </a:p>
        </p:txBody>
      </p:sp>
      <p:sp>
        <p:nvSpPr>
          <p:cNvPr id="4" name="Slide Number Placeholder 3"/>
          <p:cNvSpPr>
            <a:spLocks noGrp="1"/>
          </p:cNvSpPr>
          <p:nvPr>
            <p:ph type="sldNum" sz="quarter" idx="10"/>
          </p:nvPr>
        </p:nvSpPr>
        <p:spPr/>
        <p:txBody>
          <a:bodyPr/>
          <a:lstStyle/>
          <a:p>
            <a:fld id="{373F2DE1-065B-4648-9FC1-ECC348C24201}" type="slidenum">
              <a:rPr lang="en-US" smtClean="0"/>
              <a:t>6</a:t>
            </a:fld>
            <a:endParaRPr lang="en-US"/>
          </a:p>
        </p:txBody>
      </p:sp>
    </p:spTree>
    <p:extLst>
      <p:ext uri="{BB962C8B-B14F-4D97-AF65-F5344CB8AC3E}">
        <p14:creationId xmlns:p14="http://schemas.microsoft.com/office/powerpoint/2010/main" val="2763785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a:t>
            </a:r>
            <a:r>
              <a:rPr lang="en-US" baseline="0" dirty="0"/>
              <a:t> them you will put this slide up to help them further assess the thoughts they previously wrote down. THERE IS NO SHAME IN HAVING SOME OR ALL OF YOUR THOUGHTS IN THE FIXED MINDSET. IN FACT, the exercise was sort of designed to bring those forth (remember the picture of the teacher pulling her hair out?) We all have a combination of fixed and growth mindset thoughts but the good news is with practice we can shift to a more growth oriented way of thinking, including about children’s behavior!</a:t>
            </a:r>
            <a:endParaRPr lang="en-US" dirty="0"/>
          </a:p>
        </p:txBody>
      </p:sp>
      <p:sp>
        <p:nvSpPr>
          <p:cNvPr id="4" name="Slide Number Placeholder 3"/>
          <p:cNvSpPr>
            <a:spLocks noGrp="1"/>
          </p:cNvSpPr>
          <p:nvPr>
            <p:ph type="sldNum" sz="quarter" idx="10"/>
          </p:nvPr>
        </p:nvSpPr>
        <p:spPr/>
        <p:txBody>
          <a:bodyPr/>
          <a:lstStyle/>
          <a:p>
            <a:fld id="{373F2DE1-065B-4648-9FC1-ECC348C24201}" type="slidenum">
              <a:rPr lang="en-US" smtClean="0"/>
              <a:t>7</a:t>
            </a:fld>
            <a:endParaRPr lang="en-US"/>
          </a:p>
        </p:txBody>
      </p:sp>
    </p:spTree>
    <p:extLst>
      <p:ext uri="{BB962C8B-B14F-4D97-AF65-F5344CB8AC3E}">
        <p14:creationId xmlns:p14="http://schemas.microsoft.com/office/powerpoint/2010/main" val="2763785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Tell them that you want to give each of them an opportunity to set positive intention for moving into a growth mindset. That you recently learned that it is an essential piece in being effective when it comes to challenging behavior. It’s not the only piece – we also have to keep building our knowledge and skills – but it really makes a difference, it’s foundational. Tell them (if true) that you realize you yourself have been kind of negative sometimes, feeling frustrated and saying “nothing works” or acting like it is impossible to help a child if a family won’t cooperate….but maybe that’s not true? Tell them you would like to create an environment at your center where you all work to speak with a growth mindset and encourage one another to do so. Let’s try on a new intention today… These are tips for writing it. And here are some examples…</a:t>
            </a:r>
            <a:endParaRPr lang="en-US" dirty="0"/>
          </a:p>
        </p:txBody>
      </p:sp>
      <p:sp>
        <p:nvSpPr>
          <p:cNvPr id="4" name="Slide Number Placeholder 3"/>
          <p:cNvSpPr>
            <a:spLocks noGrp="1"/>
          </p:cNvSpPr>
          <p:nvPr>
            <p:ph type="sldNum" sz="quarter" idx="10"/>
          </p:nvPr>
        </p:nvSpPr>
        <p:spPr/>
        <p:txBody>
          <a:bodyPr/>
          <a:lstStyle/>
          <a:p>
            <a:fld id="{373F2DE1-065B-4648-9FC1-ECC348C24201}" type="slidenum">
              <a:rPr lang="en-US" smtClean="0"/>
              <a:t>8</a:t>
            </a:fld>
            <a:endParaRPr lang="en-US"/>
          </a:p>
        </p:txBody>
      </p:sp>
    </p:spTree>
    <p:extLst>
      <p:ext uri="{BB962C8B-B14F-4D97-AF65-F5344CB8AC3E}">
        <p14:creationId xmlns:p14="http://schemas.microsoft.com/office/powerpoint/2010/main" val="624059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just</a:t>
            </a:r>
            <a:r>
              <a:rPr lang="en-US" baseline="0" dirty="0"/>
              <a:t> “steal” one of these examples, there will be 3…</a:t>
            </a:r>
            <a:endParaRPr lang="en-US" dirty="0"/>
          </a:p>
        </p:txBody>
      </p:sp>
      <p:sp>
        <p:nvSpPr>
          <p:cNvPr id="4" name="Slide Number Placeholder 3"/>
          <p:cNvSpPr>
            <a:spLocks noGrp="1"/>
          </p:cNvSpPr>
          <p:nvPr>
            <p:ph type="sldNum" sz="quarter" idx="10"/>
          </p:nvPr>
        </p:nvSpPr>
        <p:spPr/>
        <p:txBody>
          <a:bodyPr/>
          <a:lstStyle/>
          <a:p>
            <a:fld id="{373F2DE1-065B-4648-9FC1-ECC348C24201}" type="slidenum">
              <a:rPr lang="en-US" smtClean="0"/>
              <a:t>9</a:t>
            </a:fld>
            <a:endParaRPr lang="en-US"/>
          </a:p>
        </p:txBody>
      </p:sp>
    </p:spTree>
    <p:extLst>
      <p:ext uri="{BB962C8B-B14F-4D97-AF65-F5344CB8AC3E}">
        <p14:creationId xmlns:p14="http://schemas.microsoft.com/office/powerpoint/2010/main" val="334531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4BBE8E-3721-2F44-BD25-B092F3AB4B54}"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1BF05-361C-ED42-B14E-E3298F0F9C85}" type="slidenum">
              <a:rPr lang="en-US" smtClean="0"/>
              <a:t>‹#›</a:t>
            </a:fld>
            <a:endParaRPr lang="en-US"/>
          </a:p>
        </p:txBody>
      </p:sp>
    </p:spTree>
    <p:extLst>
      <p:ext uri="{BB962C8B-B14F-4D97-AF65-F5344CB8AC3E}">
        <p14:creationId xmlns:p14="http://schemas.microsoft.com/office/powerpoint/2010/main" val="201272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BBE8E-3721-2F44-BD25-B092F3AB4B54}"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1BF05-361C-ED42-B14E-E3298F0F9C85}" type="slidenum">
              <a:rPr lang="en-US" smtClean="0"/>
              <a:t>‹#›</a:t>
            </a:fld>
            <a:endParaRPr lang="en-US"/>
          </a:p>
        </p:txBody>
      </p:sp>
    </p:spTree>
    <p:extLst>
      <p:ext uri="{BB962C8B-B14F-4D97-AF65-F5344CB8AC3E}">
        <p14:creationId xmlns:p14="http://schemas.microsoft.com/office/powerpoint/2010/main" val="1419908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BBE8E-3721-2F44-BD25-B092F3AB4B54}"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1BF05-361C-ED42-B14E-E3298F0F9C85}" type="slidenum">
              <a:rPr lang="en-US" smtClean="0"/>
              <a:t>‹#›</a:t>
            </a:fld>
            <a:endParaRPr lang="en-US"/>
          </a:p>
        </p:txBody>
      </p:sp>
    </p:spTree>
    <p:extLst>
      <p:ext uri="{BB962C8B-B14F-4D97-AF65-F5344CB8AC3E}">
        <p14:creationId xmlns:p14="http://schemas.microsoft.com/office/powerpoint/2010/main" val="287257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BBE8E-3721-2F44-BD25-B092F3AB4B54}"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1BF05-361C-ED42-B14E-E3298F0F9C85}" type="slidenum">
              <a:rPr lang="en-US" smtClean="0"/>
              <a:t>‹#›</a:t>
            </a:fld>
            <a:endParaRPr lang="en-US"/>
          </a:p>
        </p:txBody>
      </p:sp>
    </p:spTree>
    <p:extLst>
      <p:ext uri="{BB962C8B-B14F-4D97-AF65-F5344CB8AC3E}">
        <p14:creationId xmlns:p14="http://schemas.microsoft.com/office/powerpoint/2010/main" val="1216091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4BBE8E-3721-2F44-BD25-B092F3AB4B54}"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1BF05-361C-ED42-B14E-E3298F0F9C85}" type="slidenum">
              <a:rPr lang="en-US" smtClean="0"/>
              <a:t>‹#›</a:t>
            </a:fld>
            <a:endParaRPr lang="en-US"/>
          </a:p>
        </p:txBody>
      </p:sp>
    </p:spTree>
    <p:extLst>
      <p:ext uri="{BB962C8B-B14F-4D97-AF65-F5344CB8AC3E}">
        <p14:creationId xmlns:p14="http://schemas.microsoft.com/office/powerpoint/2010/main" val="112371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4BBE8E-3721-2F44-BD25-B092F3AB4B54}" type="datetimeFigureOut">
              <a:rPr lang="en-US" smtClean="0"/>
              <a:t>8/30/2017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A1BF05-361C-ED42-B14E-E3298F0F9C85}" type="slidenum">
              <a:rPr lang="en-US" smtClean="0"/>
              <a:t>‹#›</a:t>
            </a:fld>
            <a:endParaRPr lang="en-US"/>
          </a:p>
        </p:txBody>
      </p:sp>
    </p:spTree>
    <p:extLst>
      <p:ext uri="{BB962C8B-B14F-4D97-AF65-F5344CB8AC3E}">
        <p14:creationId xmlns:p14="http://schemas.microsoft.com/office/powerpoint/2010/main" val="84315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4BBE8E-3721-2F44-BD25-B092F3AB4B54}" type="datetimeFigureOut">
              <a:rPr lang="en-US" smtClean="0"/>
              <a:t>8/30/2017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A1BF05-361C-ED42-B14E-E3298F0F9C85}" type="slidenum">
              <a:rPr lang="en-US" smtClean="0"/>
              <a:t>‹#›</a:t>
            </a:fld>
            <a:endParaRPr lang="en-US"/>
          </a:p>
        </p:txBody>
      </p:sp>
    </p:spTree>
    <p:extLst>
      <p:ext uri="{BB962C8B-B14F-4D97-AF65-F5344CB8AC3E}">
        <p14:creationId xmlns:p14="http://schemas.microsoft.com/office/powerpoint/2010/main" val="72001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4BBE8E-3721-2F44-BD25-B092F3AB4B54}" type="datetimeFigureOut">
              <a:rPr lang="en-US" smtClean="0"/>
              <a:t>8/30/2017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A1BF05-361C-ED42-B14E-E3298F0F9C85}" type="slidenum">
              <a:rPr lang="en-US" smtClean="0"/>
              <a:t>‹#›</a:t>
            </a:fld>
            <a:endParaRPr lang="en-US"/>
          </a:p>
        </p:txBody>
      </p:sp>
    </p:spTree>
    <p:extLst>
      <p:ext uri="{BB962C8B-B14F-4D97-AF65-F5344CB8AC3E}">
        <p14:creationId xmlns:p14="http://schemas.microsoft.com/office/powerpoint/2010/main" val="3909347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4BBE8E-3721-2F44-BD25-B092F3AB4B54}" type="datetimeFigureOut">
              <a:rPr lang="en-US" smtClean="0"/>
              <a:t>8/30/2017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A1BF05-361C-ED42-B14E-E3298F0F9C85}" type="slidenum">
              <a:rPr lang="en-US" smtClean="0"/>
              <a:t>‹#›</a:t>
            </a:fld>
            <a:endParaRPr lang="en-US"/>
          </a:p>
        </p:txBody>
      </p:sp>
    </p:spTree>
    <p:extLst>
      <p:ext uri="{BB962C8B-B14F-4D97-AF65-F5344CB8AC3E}">
        <p14:creationId xmlns:p14="http://schemas.microsoft.com/office/powerpoint/2010/main" val="88510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4BBE8E-3721-2F44-BD25-B092F3AB4B54}" type="datetimeFigureOut">
              <a:rPr lang="en-US" smtClean="0"/>
              <a:t>8/30/2017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A1BF05-361C-ED42-B14E-E3298F0F9C85}" type="slidenum">
              <a:rPr lang="en-US" smtClean="0"/>
              <a:t>‹#›</a:t>
            </a:fld>
            <a:endParaRPr lang="en-US"/>
          </a:p>
        </p:txBody>
      </p:sp>
    </p:spTree>
    <p:extLst>
      <p:ext uri="{BB962C8B-B14F-4D97-AF65-F5344CB8AC3E}">
        <p14:creationId xmlns:p14="http://schemas.microsoft.com/office/powerpoint/2010/main" val="41832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4BBE8E-3721-2F44-BD25-B092F3AB4B54}" type="datetimeFigureOut">
              <a:rPr lang="en-US" smtClean="0"/>
              <a:t>8/30/2017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A1BF05-361C-ED42-B14E-E3298F0F9C85}" type="slidenum">
              <a:rPr lang="en-US" smtClean="0"/>
              <a:t>‹#›</a:t>
            </a:fld>
            <a:endParaRPr lang="en-US"/>
          </a:p>
        </p:txBody>
      </p:sp>
    </p:spTree>
    <p:extLst>
      <p:ext uri="{BB962C8B-B14F-4D97-AF65-F5344CB8AC3E}">
        <p14:creationId xmlns:p14="http://schemas.microsoft.com/office/powerpoint/2010/main" val="1043044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BBE8E-3721-2F44-BD25-B092F3AB4B54}" type="datetimeFigureOut">
              <a:rPr lang="en-US" smtClean="0"/>
              <a:t>8/30/2017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A1BF05-361C-ED42-B14E-E3298F0F9C85}" type="slidenum">
              <a:rPr lang="en-US" smtClean="0"/>
              <a:t>‹#›</a:t>
            </a:fld>
            <a:endParaRPr lang="en-US"/>
          </a:p>
        </p:txBody>
      </p:sp>
    </p:spTree>
    <p:extLst>
      <p:ext uri="{BB962C8B-B14F-4D97-AF65-F5344CB8AC3E}">
        <p14:creationId xmlns:p14="http://schemas.microsoft.com/office/powerpoint/2010/main" val="3991271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ww.transformchallengingbehavior.com"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94" y="0"/>
            <a:ext cx="9011306" cy="1322980"/>
          </a:xfrm>
        </p:spPr>
        <p:txBody>
          <a:bodyPr>
            <a:noAutofit/>
          </a:bodyPr>
          <a:lstStyle/>
          <a:p>
            <a:pPr algn="l"/>
            <a:r>
              <a:rPr lang="en-US" sz="3400" b="1" dirty="0">
                <a:solidFill>
                  <a:schemeClr val="tx1"/>
                </a:solidFill>
              </a:rPr>
              <a:t>Transforming Challenging Behavior</a:t>
            </a:r>
            <a:br>
              <a:rPr lang="en-US" sz="3400" b="1" dirty="0">
                <a:solidFill>
                  <a:schemeClr val="tx1"/>
                </a:solidFill>
              </a:rPr>
            </a:br>
            <a:r>
              <a:rPr lang="en-US" sz="3400" b="1" dirty="0"/>
              <a:t>Step 1: Adopt a Growth Mindset</a:t>
            </a:r>
            <a:endParaRPr lang="en-US" sz="3400" b="1" dirty="0">
              <a:solidFill>
                <a:schemeClr val="tx1"/>
              </a:solidFill>
            </a:endParaRPr>
          </a:p>
        </p:txBody>
      </p:sp>
      <p:sp>
        <p:nvSpPr>
          <p:cNvPr id="5" name="TextBox 4"/>
          <p:cNvSpPr txBox="1"/>
          <p:nvPr/>
        </p:nvSpPr>
        <p:spPr>
          <a:xfrm>
            <a:off x="1520274" y="6004582"/>
            <a:ext cx="4560820" cy="738664"/>
          </a:xfrm>
          <a:prstGeom prst="rect">
            <a:avLst/>
          </a:prstGeom>
          <a:noFill/>
        </p:spPr>
        <p:txBody>
          <a:bodyPr wrap="square" rtlCol="0">
            <a:spAutoFit/>
          </a:bodyPr>
          <a:lstStyle/>
          <a:p>
            <a:r>
              <a:rPr lang="en-US" sz="2400" dirty="0"/>
              <a:t>Barb O’Neill, </a:t>
            </a:r>
            <a:r>
              <a:rPr lang="en-US" sz="2400" dirty="0" err="1"/>
              <a:t>Ed.D</a:t>
            </a:r>
            <a:r>
              <a:rPr lang="en-US" sz="2400" dirty="0"/>
              <a:t>.</a:t>
            </a:r>
          </a:p>
          <a:p>
            <a:r>
              <a:rPr lang="en-US" dirty="0" err="1"/>
              <a:t>www.transformchallengingbehavior.com</a:t>
            </a:r>
            <a:endParaRPr lang="en-US" dirty="0"/>
          </a:p>
        </p:txBody>
      </p:sp>
      <p:pic>
        <p:nvPicPr>
          <p:cNvPr id="3" name="Picture 2"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0" y="5415883"/>
            <a:ext cx="1284394" cy="1284394"/>
          </a:xfrm>
          <a:prstGeom prst="rect">
            <a:avLst/>
          </a:prstGeom>
        </p:spPr>
      </p:pic>
      <p:sp>
        <p:nvSpPr>
          <p:cNvPr id="6" name="TextBox 5"/>
          <p:cNvSpPr txBox="1"/>
          <p:nvPr/>
        </p:nvSpPr>
        <p:spPr>
          <a:xfrm>
            <a:off x="2791152" y="4991243"/>
            <a:ext cx="6098204" cy="523220"/>
          </a:xfrm>
          <a:prstGeom prst="rect">
            <a:avLst/>
          </a:prstGeom>
          <a:noFill/>
        </p:spPr>
        <p:txBody>
          <a:bodyPr wrap="square" rtlCol="0">
            <a:spAutoFit/>
          </a:bodyPr>
          <a:lstStyle/>
          <a:p>
            <a:r>
              <a:rPr lang="en-US" sz="2800" b="1" dirty="0"/>
              <a:t>  </a:t>
            </a:r>
          </a:p>
        </p:txBody>
      </p:sp>
      <p:pic>
        <p:nvPicPr>
          <p:cNvPr id="7" name="Picture 6" descr="shutterstock_58093091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5940" y="1417131"/>
            <a:ext cx="6352848" cy="3574112"/>
          </a:xfrm>
          <a:prstGeom prst="rect">
            <a:avLst/>
          </a:prstGeom>
        </p:spPr>
      </p:pic>
    </p:spTree>
    <p:extLst>
      <p:ext uri="{BB962C8B-B14F-4D97-AF65-F5344CB8AC3E}">
        <p14:creationId xmlns:p14="http://schemas.microsoft.com/office/powerpoint/2010/main" val="68720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718813"/>
          </a:xfrm>
        </p:spPr>
        <p:txBody>
          <a:bodyPr>
            <a:noAutofit/>
          </a:bodyPr>
          <a:lstStyle/>
          <a:p>
            <a:r>
              <a:rPr lang="en-US" sz="3200" dirty="0">
                <a:latin typeface="Impact"/>
                <a:ea typeface="Impact"/>
                <a:cs typeface="Impact"/>
                <a:sym typeface="Impact"/>
              </a:rPr>
              <a:t>“</a:t>
            </a:r>
            <a:r>
              <a:rPr lang="en" sz="3200" dirty="0">
                <a:latin typeface="Impact"/>
                <a:ea typeface="Impact"/>
                <a:cs typeface="Impact"/>
                <a:sym typeface="Impact"/>
              </a:rPr>
              <a:t>The </a:t>
            </a:r>
            <a:r>
              <a:rPr lang="en-US" sz="3200" dirty="0">
                <a:latin typeface="Impact"/>
                <a:ea typeface="Impact"/>
                <a:cs typeface="Impact"/>
                <a:sym typeface="Impact"/>
              </a:rPr>
              <a:t>‘</a:t>
            </a:r>
            <a:r>
              <a:rPr lang="en" sz="3200" dirty="0">
                <a:latin typeface="Impact"/>
                <a:ea typeface="Impact"/>
                <a:cs typeface="Impact"/>
                <a:sym typeface="Impact"/>
              </a:rPr>
              <a:t>difficult</a:t>
            </a:r>
            <a:r>
              <a:rPr lang="en-US" sz="3200" dirty="0">
                <a:latin typeface="Impact"/>
                <a:ea typeface="Impact"/>
                <a:cs typeface="Impact"/>
                <a:sym typeface="Impact"/>
              </a:rPr>
              <a:t>’</a:t>
            </a:r>
            <a:r>
              <a:rPr lang="en" sz="3200" dirty="0">
                <a:latin typeface="Impact"/>
                <a:ea typeface="Impact"/>
                <a:cs typeface="Impact"/>
                <a:sym typeface="Impact"/>
              </a:rPr>
              <a:t> children are my favorites</a:t>
            </a:r>
            <a:r>
              <a:rPr lang="en-US" sz="3200" dirty="0">
                <a:latin typeface="Impact"/>
                <a:ea typeface="Impact"/>
                <a:cs typeface="Impact"/>
                <a:sym typeface="Impact"/>
              </a:rPr>
              <a:t> and I feel gratified helping children and families who are in crisis”</a:t>
            </a:r>
            <a:br>
              <a:rPr lang="en-US" sz="3200" dirty="0">
                <a:latin typeface="Impact"/>
                <a:ea typeface="Impact"/>
                <a:cs typeface="Impact"/>
                <a:sym typeface="Impact"/>
              </a:rPr>
            </a:br>
            <a:endParaRPr lang="en-US" sz="3200" dirty="0"/>
          </a:p>
        </p:txBody>
      </p:sp>
      <p:pic>
        <p:nvPicPr>
          <p:cNvPr id="5" name="Content Placeholder 4" descr="shutterstock_151307459.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3560271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859943"/>
          </a:xfrm>
        </p:spPr>
        <p:txBody>
          <a:bodyPr>
            <a:normAutofit fontScale="90000"/>
          </a:bodyPr>
          <a:lstStyle/>
          <a:p>
            <a:r>
              <a:rPr lang="en-US" sz="3600" dirty="0">
                <a:latin typeface="Comic Sans MS"/>
                <a:ea typeface="Comic Sans MS"/>
                <a:cs typeface="Comic Sans MS"/>
                <a:sym typeface="Comic Sans MS"/>
              </a:rPr>
              <a:t>“</a:t>
            </a:r>
            <a:r>
              <a:rPr lang="en" sz="3600" dirty="0">
                <a:latin typeface="Comic Sans MS"/>
                <a:ea typeface="Comic Sans MS"/>
                <a:cs typeface="Comic Sans MS"/>
                <a:sym typeface="Comic Sans MS"/>
              </a:rPr>
              <a:t>I have tools to prevent challenging behavior and my confidence and skill </a:t>
            </a:r>
            <a:r>
              <a:rPr lang="en-US" sz="3600" dirty="0">
                <a:latin typeface="Comic Sans MS"/>
                <a:ea typeface="Comic Sans MS"/>
                <a:cs typeface="Comic Sans MS"/>
                <a:sym typeface="Comic Sans MS"/>
              </a:rPr>
              <a:t>is</a:t>
            </a:r>
            <a:r>
              <a:rPr lang="en" sz="3600" dirty="0">
                <a:latin typeface="Comic Sans MS"/>
                <a:ea typeface="Comic Sans MS"/>
                <a:cs typeface="Comic Sans MS"/>
                <a:sym typeface="Comic Sans MS"/>
              </a:rPr>
              <a:t> increasing daily</a:t>
            </a:r>
            <a:r>
              <a:rPr lang="en-US" sz="3600" dirty="0">
                <a:latin typeface="Comic Sans MS"/>
                <a:ea typeface="Comic Sans MS"/>
                <a:cs typeface="Comic Sans MS"/>
                <a:sym typeface="Comic Sans MS"/>
              </a:rPr>
              <a:t>”</a:t>
            </a:r>
            <a:br>
              <a:rPr lang="en" dirty="0">
                <a:latin typeface="Comic Sans MS"/>
                <a:ea typeface="Comic Sans MS"/>
                <a:cs typeface="Comic Sans MS"/>
                <a:sym typeface="Comic Sans MS"/>
              </a:rPr>
            </a:br>
            <a:endParaRPr lang="en-US" dirty="0"/>
          </a:p>
        </p:txBody>
      </p:sp>
      <p:pic>
        <p:nvPicPr>
          <p:cNvPr id="5" name="Content Placeholder 4" descr="shutterstock_416793529.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1028922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1" name="Shape 101"/>
          <p:cNvSpPr txBox="1"/>
          <p:nvPr/>
        </p:nvSpPr>
        <p:spPr>
          <a:xfrm>
            <a:off x="271950" y="1668289"/>
            <a:ext cx="8501400" cy="5070109"/>
          </a:xfrm>
          <a:prstGeom prst="rect">
            <a:avLst/>
          </a:prstGeom>
          <a:noFill/>
          <a:ln>
            <a:noFill/>
          </a:ln>
        </p:spPr>
        <p:txBody>
          <a:bodyPr lIns="91425" tIns="91425" rIns="91425" bIns="91425" anchor="t" anchorCtr="0">
            <a:noAutofit/>
          </a:bodyPr>
          <a:lstStyle/>
          <a:p>
            <a:pPr algn="ctr">
              <a:buClr>
                <a:srgbClr val="000000"/>
              </a:buClr>
              <a:buSzPct val="36666"/>
            </a:pPr>
            <a:r>
              <a:rPr lang="en" sz="2800" dirty="0">
                <a:latin typeface="Comic Sans MS"/>
                <a:ea typeface="Comic Sans MS"/>
                <a:cs typeface="Comic Sans MS"/>
                <a:sym typeface="Comic Sans MS"/>
              </a:rPr>
              <a:t>I have tools to prevent challenging behavior and my confidence and skill </a:t>
            </a:r>
            <a:r>
              <a:rPr lang="en-US" sz="2800" dirty="0">
                <a:latin typeface="Comic Sans MS"/>
                <a:ea typeface="Comic Sans MS"/>
                <a:cs typeface="Comic Sans MS"/>
                <a:sym typeface="Comic Sans MS"/>
              </a:rPr>
              <a:t>is</a:t>
            </a:r>
            <a:r>
              <a:rPr lang="en" sz="2800" dirty="0">
                <a:latin typeface="Comic Sans MS"/>
                <a:ea typeface="Comic Sans MS"/>
                <a:cs typeface="Comic Sans MS"/>
                <a:sym typeface="Comic Sans MS"/>
              </a:rPr>
              <a:t> increasing daily</a:t>
            </a:r>
          </a:p>
          <a:p>
            <a:pPr algn="ctr">
              <a:buClr>
                <a:srgbClr val="000000"/>
              </a:buClr>
              <a:buSzPct val="36666"/>
              <a:buFont typeface="Arial"/>
              <a:buNone/>
            </a:pPr>
            <a:endParaRPr lang="en" sz="2800" dirty="0">
              <a:latin typeface="Droid Serif"/>
              <a:ea typeface="Droid Serif"/>
              <a:cs typeface="Droid Serif"/>
              <a:sym typeface="Droid Serif"/>
            </a:endParaRPr>
          </a:p>
          <a:p>
            <a:pPr algn="ctr">
              <a:buClr>
                <a:srgbClr val="000000"/>
              </a:buClr>
              <a:buSzPct val="36666"/>
              <a:buFont typeface="Arial"/>
              <a:buNone/>
            </a:pPr>
            <a:r>
              <a:rPr lang="en" sz="2800" dirty="0">
                <a:latin typeface="Impact"/>
                <a:ea typeface="Impact"/>
                <a:cs typeface="Impact"/>
                <a:sym typeface="Impact"/>
              </a:rPr>
              <a:t>The “difficult” children are my favorites</a:t>
            </a:r>
            <a:r>
              <a:rPr lang="en-US" sz="2800" dirty="0">
                <a:latin typeface="Impact"/>
                <a:ea typeface="Impact"/>
                <a:cs typeface="Impact"/>
                <a:sym typeface="Impact"/>
              </a:rPr>
              <a:t> and I feel gratified helping children and families who are in crisis</a:t>
            </a:r>
          </a:p>
          <a:p>
            <a:pPr algn="ctr">
              <a:buClr>
                <a:srgbClr val="000000"/>
              </a:buClr>
              <a:buSzPct val="36666"/>
            </a:pPr>
            <a:endParaRPr lang="en-US" sz="2800" dirty="0">
              <a:latin typeface="Droid Serif"/>
              <a:ea typeface="Droid Serif"/>
              <a:cs typeface="Droid Serif"/>
              <a:sym typeface="Droid Serif"/>
            </a:endParaRPr>
          </a:p>
          <a:p>
            <a:pPr algn="ctr">
              <a:buClr>
                <a:srgbClr val="000000"/>
              </a:buClr>
              <a:buSzPct val="36666"/>
            </a:pPr>
            <a:r>
              <a:rPr lang="en" sz="2800" dirty="0">
                <a:latin typeface="Droid Serif"/>
                <a:ea typeface="Droid Serif"/>
                <a:cs typeface="Droid Serif"/>
                <a:sym typeface="Droid Serif"/>
              </a:rPr>
              <a:t>I am skilled at working with children who use challenging behavior</a:t>
            </a:r>
            <a:endParaRPr lang="en-US" sz="2800" dirty="0">
              <a:latin typeface="Droid Serif"/>
              <a:ea typeface="Droid Serif"/>
              <a:cs typeface="Droid Serif"/>
              <a:sym typeface="Droid Serif"/>
            </a:endParaRPr>
          </a:p>
          <a:p>
            <a:pPr algn="ctr">
              <a:buClr>
                <a:srgbClr val="000000"/>
              </a:buClr>
              <a:buSzPct val="36666"/>
            </a:pPr>
            <a:endParaRPr lang="en-US" sz="2800" dirty="0">
              <a:latin typeface="Droid Serif"/>
              <a:ea typeface="Droid Serif"/>
              <a:cs typeface="Droid Serif"/>
              <a:sym typeface="Droid Serif"/>
            </a:endParaRPr>
          </a:p>
          <a:p>
            <a:pPr algn="ctr">
              <a:buClr>
                <a:srgbClr val="000000"/>
              </a:buClr>
              <a:buSzPct val="36666"/>
            </a:pPr>
            <a:r>
              <a:rPr lang="en-US" sz="2800" b="1" i="1" dirty="0">
                <a:latin typeface="American Typewriter"/>
                <a:ea typeface="Droid Serif"/>
                <a:cs typeface="American Typewriter"/>
                <a:sym typeface="Droid Serif"/>
              </a:rPr>
              <a:t>Or create your own! </a:t>
            </a:r>
          </a:p>
          <a:p>
            <a:pPr>
              <a:buClr>
                <a:srgbClr val="000000"/>
              </a:buClr>
              <a:buSzPct val="36666"/>
              <a:buFont typeface="Arial"/>
              <a:buNone/>
            </a:pPr>
            <a:endParaRPr lang="en" sz="2800" dirty="0">
              <a:latin typeface="Impact"/>
              <a:ea typeface="Impact"/>
              <a:cs typeface="Impact"/>
              <a:sym typeface="Impact"/>
            </a:endParaRPr>
          </a:p>
        </p:txBody>
      </p:sp>
      <p:sp>
        <p:nvSpPr>
          <p:cNvPr id="4" name="TextBox 3"/>
          <p:cNvSpPr txBox="1"/>
          <p:nvPr/>
        </p:nvSpPr>
        <p:spPr>
          <a:xfrm>
            <a:off x="271951" y="414271"/>
            <a:ext cx="8501400" cy="769441"/>
          </a:xfrm>
          <a:prstGeom prst="rect">
            <a:avLst/>
          </a:prstGeom>
          <a:noFill/>
        </p:spPr>
        <p:txBody>
          <a:bodyPr wrap="square" rtlCol="0">
            <a:spAutoFit/>
          </a:bodyPr>
          <a:lstStyle/>
          <a:p>
            <a:pPr algn="ctr"/>
            <a:r>
              <a:rPr lang="en-US" sz="4400" b="1" dirty="0"/>
              <a:t>Set a Positive Intention</a:t>
            </a:r>
          </a:p>
        </p:txBody>
      </p:sp>
    </p:spTree>
    <p:extLst>
      <p:ext uri="{BB962C8B-B14F-4D97-AF65-F5344CB8AC3E}">
        <p14:creationId xmlns:p14="http://schemas.microsoft.com/office/powerpoint/2010/main" val="973762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err="1"/>
              <a:t>www.transformchallengingbehavior.com</a:t>
            </a:r>
            <a:endParaRPr lang="en-US" sz="3800" dirty="0"/>
          </a:p>
        </p:txBody>
      </p:sp>
      <p:pic>
        <p:nvPicPr>
          <p:cNvPr id="5" name="Content Placeholder 4" descr="Screen Shot 2017-08-22 at 6.47.51 PM.jpg"/>
          <p:cNvPicPr>
            <a:picLocks noGrp="1" noChangeAspect="1"/>
          </p:cNvPicPr>
          <p:nvPr>
            <p:ph sz="half" idx="1"/>
          </p:nvPr>
        </p:nvPicPr>
        <p:blipFill>
          <a:blip r:embed="rId3">
            <a:extLst>
              <a:ext uri="{28A0092B-C50C-407E-A947-70E740481C1C}">
                <a14:useLocalDpi xmlns:a14="http://schemas.microsoft.com/office/drawing/2010/main" val="0"/>
              </a:ext>
            </a:extLst>
          </a:blip>
          <a:srcRect t="4789" b="4789"/>
          <a:stretch>
            <a:fillRect/>
          </a:stretch>
        </p:blipFill>
        <p:spPr/>
      </p:pic>
      <p:sp>
        <p:nvSpPr>
          <p:cNvPr id="4" name="Content Placeholder 3"/>
          <p:cNvSpPr>
            <a:spLocks noGrp="1"/>
          </p:cNvSpPr>
          <p:nvPr>
            <p:ph sz="half" idx="2"/>
          </p:nvPr>
        </p:nvSpPr>
        <p:spPr/>
        <p:txBody>
          <a:bodyPr/>
          <a:lstStyle/>
          <a:p>
            <a:pPr marL="0" indent="0">
              <a:buNone/>
            </a:pPr>
            <a:r>
              <a:rPr lang="en-US" sz="3200" b="1" i="1" dirty="0"/>
              <a:t>Get your cheat sheet! </a:t>
            </a:r>
          </a:p>
          <a:p>
            <a:pPr marL="0" indent="0">
              <a:buNone/>
            </a:pPr>
            <a:r>
              <a:rPr lang="en-US" dirty="0"/>
              <a:t>Download it for free.</a:t>
            </a:r>
          </a:p>
          <a:p>
            <a:pPr marL="0" indent="0">
              <a:buNone/>
            </a:pPr>
            <a:r>
              <a:rPr lang="en-US" dirty="0"/>
              <a:t>Print it.</a:t>
            </a:r>
          </a:p>
          <a:p>
            <a:pPr marL="0" indent="0">
              <a:buNone/>
            </a:pPr>
            <a:r>
              <a:rPr lang="en-US" dirty="0"/>
              <a:t>Share it with teachers.</a:t>
            </a:r>
          </a:p>
          <a:p>
            <a:pPr marL="0" indent="0">
              <a:buNone/>
            </a:pPr>
            <a:r>
              <a:rPr lang="en-US" dirty="0"/>
              <a:t>Share link w/colleagues.</a:t>
            </a:r>
          </a:p>
          <a:p>
            <a:pPr marL="0" indent="0">
              <a:buNone/>
            </a:pPr>
            <a:endParaRPr lang="en-US" dirty="0"/>
          </a:p>
          <a:p>
            <a:pPr marL="0" indent="0">
              <a:buNone/>
            </a:pPr>
            <a:r>
              <a:rPr lang="en-US" i="1" dirty="0"/>
              <a:t>Get info &amp; free resources from me every 2 weeks. </a:t>
            </a:r>
          </a:p>
        </p:txBody>
      </p:sp>
    </p:spTree>
    <p:extLst>
      <p:ext uri="{BB962C8B-B14F-4D97-AF65-F5344CB8AC3E}">
        <p14:creationId xmlns:p14="http://schemas.microsoft.com/office/powerpoint/2010/main" val="1214198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941799"/>
            <a:ext cx="9144001" cy="2862322"/>
          </a:xfrm>
          <a:prstGeom prst="rect">
            <a:avLst/>
          </a:prstGeom>
          <a:noFill/>
        </p:spPr>
        <p:txBody>
          <a:bodyPr wrap="square" rtlCol="0">
            <a:spAutoFit/>
          </a:bodyPr>
          <a:lstStyle/>
          <a:p>
            <a:pPr algn="ctr"/>
            <a:endParaRPr lang="en-US" sz="2800" i="1" dirty="0"/>
          </a:p>
          <a:p>
            <a:pPr algn="ctr"/>
            <a:endParaRPr lang="en-US" sz="2800" i="1" dirty="0"/>
          </a:p>
          <a:p>
            <a:pPr algn="ctr"/>
            <a:r>
              <a:rPr lang="en-US" sz="2800" i="1" dirty="0"/>
              <a:t>Download the “</a:t>
            </a:r>
            <a:r>
              <a:rPr lang="en-US" sz="2800" i="1" dirty="0" err="1"/>
              <a:t>Cheatsheet</a:t>
            </a:r>
            <a:r>
              <a:rPr lang="en-US" sz="2800" i="1" dirty="0"/>
              <a:t>” and get more info at: </a:t>
            </a:r>
            <a:r>
              <a:rPr lang="en-US" sz="3200" dirty="0">
                <a:hlinkClick r:id="rId3"/>
              </a:rPr>
              <a:t>www.transformchallengingbehavior.com</a:t>
            </a:r>
            <a:endParaRPr lang="en-US" sz="3200" dirty="0"/>
          </a:p>
          <a:p>
            <a:pPr algn="ctr"/>
            <a:endParaRPr lang="en-US" sz="3200" dirty="0"/>
          </a:p>
          <a:p>
            <a:pPr algn="ctr"/>
            <a:endParaRPr lang="en-US" sz="3200" dirty="0"/>
          </a:p>
        </p:txBody>
      </p:sp>
      <p:pic>
        <p:nvPicPr>
          <p:cNvPr id="3" name="Picture 2"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74637"/>
            <a:ext cx="1284394" cy="1284394"/>
          </a:xfrm>
          <a:prstGeom prst="rect">
            <a:avLst/>
          </a:prstGeom>
        </p:spPr>
      </p:pic>
      <p:sp>
        <p:nvSpPr>
          <p:cNvPr id="4" name="Title 3"/>
          <p:cNvSpPr>
            <a:spLocks noGrp="1"/>
          </p:cNvSpPr>
          <p:nvPr>
            <p:ph type="title"/>
          </p:nvPr>
        </p:nvSpPr>
        <p:spPr>
          <a:xfrm>
            <a:off x="457200" y="274637"/>
            <a:ext cx="8229600" cy="3895719"/>
          </a:xfrm>
        </p:spPr>
        <p:txBody>
          <a:bodyPr>
            <a:normAutofit/>
          </a:bodyPr>
          <a:lstStyle/>
          <a:p>
            <a:br>
              <a:rPr lang="en-US" sz="3200" i="1" dirty="0"/>
            </a:br>
            <a:br>
              <a:rPr lang="en-US" sz="3200" i="1" dirty="0"/>
            </a:br>
            <a:r>
              <a:rPr lang="en-US" sz="3200" dirty="0"/>
              <a:t>This activity was brought to you by</a:t>
            </a:r>
            <a:br>
              <a:rPr lang="en-US" sz="3200" dirty="0"/>
            </a:br>
            <a:r>
              <a:rPr lang="en-US" sz="3200" dirty="0"/>
              <a:t>Barb O’Neill, </a:t>
            </a:r>
            <a:r>
              <a:rPr lang="en-US" sz="3200" dirty="0" err="1"/>
              <a:t>Ed.D</a:t>
            </a:r>
            <a:r>
              <a:rPr lang="en-US" sz="3200" dirty="0"/>
              <a:t>.</a:t>
            </a:r>
            <a:br>
              <a:rPr lang="en-US" sz="3200" dirty="0"/>
            </a:br>
            <a:r>
              <a:rPr lang="en-US" sz="3200" dirty="0"/>
              <a:t> Trainer. Consultant. Coach. Speaker. </a:t>
            </a:r>
            <a:r>
              <a:rPr lang="en-US" sz="3200" dirty="0" err="1"/>
              <a:t>barb@transformchallengingbehavior.com</a:t>
            </a:r>
            <a:endParaRPr lang="en-US" sz="3200" dirty="0"/>
          </a:p>
        </p:txBody>
      </p:sp>
    </p:spTree>
    <p:extLst>
      <p:ext uri="{BB962C8B-B14F-4D97-AF65-F5344CB8AC3E}">
        <p14:creationId xmlns:p14="http://schemas.microsoft.com/office/powerpoint/2010/main" val="1004573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ief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0"/>
            <a:ext cx="9144000" cy="6313945"/>
          </a:xfrm>
          <a:prstGeom prst="rect">
            <a:avLst/>
          </a:prstGeom>
        </p:spPr>
      </p:pic>
      <p:pic>
        <p:nvPicPr>
          <p:cNvPr id="4" name="Picture 3" descr="BEHAVI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549" y="1372330"/>
            <a:ext cx="1828702" cy="1167941"/>
          </a:xfrm>
          <a:prstGeom prst="rect">
            <a:avLst/>
          </a:prstGeom>
        </p:spPr>
      </p:pic>
      <p:sp>
        <p:nvSpPr>
          <p:cNvPr id="3" name="TextBox 2"/>
          <p:cNvSpPr txBox="1"/>
          <p:nvPr/>
        </p:nvSpPr>
        <p:spPr>
          <a:xfrm>
            <a:off x="2583895" y="4759357"/>
            <a:ext cx="6131280" cy="707886"/>
          </a:xfrm>
          <a:prstGeom prst="rect">
            <a:avLst/>
          </a:prstGeom>
          <a:noFill/>
        </p:spPr>
        <p:txBody>
          <a:bodyPr wrap="square" rtlCol="0">
            <a:spAutoFit/>
          </a:bodyPr>
          <a:lstStyle/>
          <a:p>
            <a:pPr algn="r"/>
            <a:r>
              <a:rPr lang="en-US" sz="4000" b="1" i="1" dirty="0">
                <a:solidFill>
                  <a:srgbClr val="FFFFFF"/>
                </a:solidFill>
              </a:rPr>
              <a:t>BELIEFS about behavior </a:t>
            </a:r>
          </a:p>
        </p:txBody>
      </p:sp>
    </p:spTree>
    <p:extLst>
      <p:ext uri="{BB962C8B-B14F-4D97-AF65-F5344CB8AC3E}">
        <p14:creationId xmlns:p14="http://schemas.microsoft.com/office/powerpoint/2010/main" val="2446274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hutterstock_520575331.jpg"/>
          <p:cNvPicPr>
            <a:picLocks noGrp="1" noChangeAspect="1"/>
          </p:cNvPicPr>
          <p:nvPr>
            <p:ph idx="4294967295"/>
          </p:nvPr>
        </p:nvPicPr>
        <p:blipFill>
          <a:blip r:embed="rId3">
            <a:extLst>
              <a:ext uri="{28A0092B-C50C-407E-A947-70E740481C1C}">
                <a14:useLocalDpi xmlns:a14="http://schemas.microsoft.com/office/drawing/2010/main" val="0"/>
              </a:ext>
            </a:extLst>
          </a:blip>
          <a:srcRect t="8753" b="8753"/>
          <a:stretch>
            <a:fillRect/>
          </a:stretch>
        </p:blipFill>
        <p:spPr>
          <a:xfrm>
            <a:off x="9604" y="817558"/>
            <a:ext cx="9131810" cy="5022144"/>
          </a:xfrm>
        </p:spPr>
      </p:pic>
    </p:spTree>
    <p:extLst>
      <p:ext uri="{BB962C8B-B14F-4D97-AF65-F5344CB8AC3E}">
        <p14:creationId xmlns:p14="http://schemas.microsoft.com/office/powerpoint/2010/main" val="3342764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acherthough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20565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oughtsandcomme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461" y="39461"/>
            <a:ext cx="6818539" cy="6818539"/>
          </a:xfrm>
          <a:prstGeom prst="rect">
            <a:avLst/>
          </a:prstGeom>
        </p:spPr>
      </p:pic>
    </p:spTree>
    <p:extLst>
      <p:ext uri="{BB962C8B-B14F-4D97-AF65-F5344CB8AC3E}">
        <p14:creationId xmlns:p14="http://schemas.microsoft.com/office/powerpoint/2010/main" val="3039356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chemeClr val="accent1">
              <a:lumMod val="60000"/>
              <a:lumOff val="40000"/>
            </a:schemeClr>
          </a:solidFill>
        </p:spPr>
        <p:txBody>
          <a:bodyPr/>
          <a:lstStyle/>
          <a:p>
            <a:r>
              <a:rPr lang="en-US" b="1" dirty="0"/>
              <a:t>Fixed vs. Growth Mindset</a:t>
            </a:r>
          </a:p>
        </p:txBody>
      </p:sp>
      <p:sp>
        <p:nvSpPr>
          <p:cNvPr id="11" name="Text Placeholder 10"/>
          <p:cNvSpPr>
            <a:spLocks noGrp="1"/>
          </p:cNvSpPr>
          <p:nvPr>
            <p:ph type="body" idx="1"/>
          </p:nvPr>
        </p:nvSpPr>
        <p:spPr>
          <a:solidFill>
            <a:schemeClr val="accent2">
              <a:lumMod val="75000"/>
            </a:schemeClr>
          </a:solidFill>
        </p:spPr>
        <p:txBody>
          <a:bodyPr/>
          <a:lstStyle/>
          <a:p>
            <a:pPr algn="ctr"/>
            <a:r>
              <a:rPr lang="en-US" dirty="0"/>
              <a:t>Fixed Mindset</a:t>
            </a:r>
          </a:p>
        </p:txBody>
      </p:sp>
      <p:sp>
        <p:nvSpPr>
          <p:cNvPr id="12" name="Content Placeholder 11"/>
          <p:cNvSpPr>
            <a:spLocks noGrp="1"/>
          </p:cNvSpPr>
          <p:nvPr>
            <p:ph sz="half" idx="2"/>
          </p:nvPr>
        </p:nvSpPr>
        <p:spPr>
          <a:solidFill>
            <a:schemeClr val="accent2">
              <a:lumMod val="60000"/>
              <a:lumOff val="40000"/>
            </a:schemeClr>
          </a:solidFill>
        </p:spPr>
        <p:txBody>
          <a:bodyPr>
            <a:normAutofit lnSpcReduction="10000"/>
          </a:bodyPr>
          <a:lstStyle/>
          <a:p>
            <a:pPr>
              <a:buFont typeface="Wingdings" charset="2"/>
              <a:buChar char="ü"/>
            </a:pPr>
            <a:r>
              <a:rPr lang="en-US" dirty="0"/>
              <a:t>Avoid challenges</a:t>
            </a:r>
          </a:p>
          <a:p>
            <a:pPr>
              <a:buFont typeface="Wingdings" charset="2"/>
              <a:buChar char="ü"/>
            </a:pPr>
            <a:r>
              <a:rPr lang="en-US" dirty="0"/>
              <a:t>Gives up easily when faced with obstacles</a:t>
            </a:r>
          </a:p>
          <a:p>
            <a:pPr>
              <a:buFont typeface="Wingdings" charset="2"/>
              <a:buChar char="ü"/>
            </a:pPr>
            <a:r>
              <a:rPr lang="en-US" dirty="0"/>
              <a:t>Sees effort as fruitless</a:t>
            </a:r>
          </a:p>
          <a:p>
            <a:pPr>
              <a:buFont typeface="Wingdings" charset="2"/>
              <a:buChar char="ü"/>
            </a:pPr>
            <a:r>
              <a:rPr lang="en-US" dirty="0"/>
              <a:t>Ignores useful feedback</a:t>
            </a:r>
          </a:p>
          <a:p>
            <a:pPr>
              <a:buFont typeface="Wingdings" charset="2"/>
              <a:buChar char="ü"/>
            </a:pPr>
            <a:r>
              <a:rPr lang="en-US" dirty="0"/>
              <a:t>Threatened by others’ success</a:t>
            </a:r>
          </a:p>
          <a:p>
            <a:pPr marL="0" indent="0">
              <a:buNone/>
            </a:pPr>
            <a:endParaRPr lang="en-US" dirty="0"/>
          </a:p>
          <a:p>
            <a:pPr>
              <a:buFont typeface="Wingdings" charset="0"/>
              <a:buChar char="è"/>
            </a:pPr>
            <a:r>
              <a:rPr lang="en-US" dirty="0"/>
              <a:t>intelligence and ability are static</a:t>
            </a:r>
          </a:p>
          <a:p>
            <a:pPr marL="0" indent="0">
              <a:buNone/>
            </a:pPr>
            <a:endParaRPr lang="en-US" dirty="0"/>
          </a:p>
        </p:txBody>
      </p:sp>
      <p:sp>
        <p:nvSpPr>
          <p:cNvPr id="13" name="Text Placeholder 12"/>
          <p:cNvSpPr>
            <a:spLocks noGrp="1"/>
          </p:cNvSpPr>
          <p:nvPr>
            <p:ph type="body" sz="quarter" idx="3"/>
          </p:nvPr>
        </p:nvSpPr>
        <p:spPr>
          <a:solidFill>
            <a:srgbClr val="008000"/>
          </a:solidFill>
        </p:spPr>
        <p:txBody>
          <a:bodyPr/>
          <a:lstStyle/>
          <a:p>
            <a:pPr algn="ctr"/>
            <a:r>
              <a:rPr lang="en-US" dirty="0"/>
              <a:t>Growth Mindset</a:t>
            </a:r>
          </a:p>
        </p:txBody>
      </p:sp>
      <p:sp>
        <p:nvSpPr>
          <p:cNvPr id="14" name="Content Placeholder 13"/>
          <p:cNvSpPr>
            <a:spLocks noGrp="1"/>
          </p:cNvSpPr>
          <p:nvPr>
            <p:ph sz="quarter" idx="4"/>
          </p:nvPr>
        </p:nvSpPr>
        <p:spPr>
          <a:solidFill>
            <a:schemeClr val="accent3"/>
          </a:solidFill>
        </p:spPr>
        <p:txBody>
          <a:bodyPr/>
          <a:lstStyle/>
          <a:p>
            <a:pPr>
              <a:buFont typeface="Wingdings" charset="2"/>
              <a:buChar char="ü"/>
            </a:pPr>
            <a:r>
              <a:rPr lang="en-US" dirty="0"/>
              <a:t>Embraces challenges</a:t>
            </a:r>
          </a:p>
          <a:p>
            <a:pPr>
              <a:buFont typeface="Wingdings" charset="2"/>
              <a:buChar char="ü"/>
            </a:pPr>
            <a:r>
              <a:rPr lang="en-US" dirty="0"/>
              <a:t>Persist despite obstacles</a:t>
            </a:r>
          </a:p>
          <a:p>
            <a:pPr>
              <a:buFont typeface="Wingdings" charset="2"/>
              <a:buChar char="ü"/>
            </a:pPr>
            <a:r>
              <a:rPr lang="en-US" dirty="0"/>
              <a:t>See effort as a path to mastery</a:t>
            </a:r>
          </a:p>
          <a:p>
            <a:pPr>
              <a:buFont typeface="Wingdings" charset="2"/>
              <a:buChar char="ü"/>
            </a:pPr>
            <a:r>
              <a:rPr lang="en-US" dirty="0"/>
              <a:t>Learns from feedback</a:t>
            </a:r>
          </a:p>
          <a:p>
            <a:pPr>
              <a:buFont typeface="Wingdings" charset="2"/>
              <a:buChar char="ü"/>
            </a:pPr>
            <a:r>
              <a:rPr lang="en-US" dirty="0"/>
              <a:t>Inspired by others’ success</a:t>
            </a:r>
          </a:p>
          <a:p>
            <a:pPr>
              <a:buFont typeface="Wingdings" charset="2"/>
              <a:buChar char="ü"/>
            </a:pPr>
            <a:endParaRPr lang="en-US" dirty="0"/>
          </a:p>
          <a:p>
            <a:pPr>
              <a:buFont typeface="Wingdings" charset="0"/>
              <a:buChar char="è"/>
            </a:pPr>
            <a:r>
              <a:rPr lang="en-US" dirty="0"/>
              <a:t>intelligence and ability can be developed</a:t>
            </a:r>
          </a:p>
          <a:p>
            <a:pPr>
              <a:buFont typeface="Wingdings" charset="2"/>
              <a:buChar char="ü"/>
            </a:pPr>
            <a:endParaRPr lang="en-US" dirty="0"/>
          </a:p>
        </p:txBody>
      </p:sp>
      <p:sp>
        <p:nvSpPr>
          <p:cNvPr id="16" name="TextBox 15"/>
          <p:cNvSpPr txBox="1"/>
          <p:nvPr/>
        </p:nvSpPr>
        <p:spPr>
          <a:xfrm>
            <a:off x="457200" y="6280252"/>
            <a:ext cx="8229599" cy="523220"/>
          </a:xfrm>
          <a:prstGeom prst="rect">
            <a:avLst/>
          </a:prstGeom>
          <a:solidFill>
            <a:schemeClr val="accent1">
              <a:lumMod val="60000"/>
              <a:lumOff val="40000"/>
            </a:schemeClr>
          </a:solidFill>
        </p:spPr>
        <p:txBody>
          <a:bodyPr wrap="square" rtlCol="0">
            <a:spAutoFit/>
          </a:bodyPr>
          <a:lstStyle/>
          <a:p>
            <a:pPr algn="ctr"/>
            <a:r>
              <a:rPr lang="en-US" sz="2800" b="1" dirty="0"/>
              <a:t>Carol </a:t>
            </a:r>
            <a:r>
              <a:rPr lang="en-US" sz="2800" b="1" dirty="0" err="1"/>
              <a:t>Dweck</a:t>
            </a:r>
            <a:endParaRPr lang="en-US" sz="2800" b="1" dirty="0"/>
          </a:p>
        </p:txBody>
      </p:sp>
    </p:spTree>
    <p:extLst>
      <p:ext uri="{BB962C8B-B14F-4D97-AF65-F5344CB8AC3E}">
        <p14:creationId xmlns:p14="http://schemas.microsoft.com/office/powerpoint/2010/main" val="1750495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chemeClr val="accent1">
              <a:lumMod val="60000"/>
              <a:lumOff val="40000"/>
            </a:schemeClr>
          </a:solidFill>
        </p:spPr>
        <p:txBody>
          <a:bodyPr>
            <a:normAutofit fontScale="90000"/>
          </a:bodyPr>
          <a:lstStyle/>
          <a:p>
            <a:r>
              <a:rPr lang="en-US" b="1" dirty="0"/>
              <a:t>Fixed vs. Growth Mindset</a:t>
            </a:r>
            <a:br>
              <a:rPr lang="en-US" b="1" dirty="0"/>
            </a:br>
            <a:r>
              <a:rPr lang="en-US" sz="4000" b="1" i="1" dirty="0"/>
              <a:t>Early Childhood – Ideas About Behavior</a:t>
            </a:r>
          </a:p>
        </p:txBody>
      </p:sp>
      <p:sp>
        <p:nvSpPr>
          <p:cNvPr id="11" name="Text Placeholder 10"/>
          <p:cNvSpPr>
            <a:spLocks noGrp="1"/>
          </p:cNvSpPr>
          <p:nvPr>
            <p:ph type="body" idx="1"/>
          </p:nvPr>
        </p:nvSpPr>
        <p:spPr>
          <a:solidFill>
            <a:schemeClr val="accent2">
              <a:lumMod val="75000"/>
            </a:schemeClr>
          </a:solidFill>
        </p:spPr>
        <p:txBody>
          <a:bodyPr/>
          <a:lstStyle/>
          <a:p>
            <a:pPr algn="ctr"/>
            <a:r>
              <a:rPr lang="en-US" dirty="0"/>
              <a:t>Fixed Mindset</a:t>
            </a:r>
          </a:p>
        </p:txBody>
      </p:sp>
      <p:sp>
        <p:nvSpPr>
          <p:cNvPr id="12" name="Content Placeholder 11"/>
          <p:cNvSpPr>
            <a:spLocks noGrp="1"/>
          </p:cNvSpPr>
          <p:nvPr>
            <p:ph sz="half" idx="2"/>
          </p:nvPr>
        </p:nvSpPr>
        <p:spPr>
          <a:solidFill>
            <a:schemeClr val="accent2">
              <a:lumMod val="60000"/>
              <a:lumOff val="40000"/>
            </a:schemeClr>
          </a:solidFill>
        </p:spPr>
        <p:txBody>
          <a:bodyPr>
            <a:normAutofit fontScale="92500"/>
          </a:bodyPr>
          <a:lstStyle/>
          <a:p>
            <a:pPr>
              <a:buFont typeface="Wingdings" charset="2"/>
              <a:buChar char="ü"/>
            </a:pPr>
            <a:r>
              <a:rPr lang="en-US" b="1" dirty="0"/>
              <a:t>Believe specialists should “fix” challenging behavior</a:t>
            </a:r>
          </a:p>
          <a:p>
            <a:pPr>
              <a:buFont typeface="Wingdings" charset="2"/>
              <a:buChar char="ü"/>
            </a:pPr>
            <a:r>
              <a:rPr lang="en-US" dirty="0"/>
              <a:t>Gives up easily </a:t>
            </a:r>
            <a:r>
              <a:rPr lang="en-US" b="1" dirty="0"/>
              <a:t>when not seeing immediate results</a:t>
            </a:r>
          </a:p>
          <a:p>
            <a:pPr>
              <a:buFont typeface="Wingdings" charset="2"/>
              <a:buChar char="ü"/>
            </a:pPr>
            <a:r>
              <a:rPr lang="en-US" dirty="0"/>
              <a:t>Sees effort as fruitless </a:t>
            </a:r>
            <a:r>
              <a:rPr lang="en-US" b="1" dirty="0"/>
              <a:t>when families don’t follow through</a:t>
            </a:r>
          </a:p>
          <a:p>
            <a:pPr>
              <a:buFont typeface="Wingdings" charset="2"/>
              <a:buChar char="ü"/>
            </a:pPr>
            <a:r>
              <a:rPr lang="en-US" dirty="0"/>
              <a:t>Ignores useful feedback</a:t>
            </a:r>
          </a:p>
          <a:p>
            <a:pPr>
              <a:buFont typeface="Wingdings" charset="2"/>
              <a:buChar char="ü"/>
            </a:pPr>
            <a:r>
              <a:rPr lang="en-US" dirty="0"/>
              <a:t>Threatened by others’ success</a:t>
            </a:r>
          </a:p>
          <a:p>
            <a:pPr>
              <a:buFont typeface="Wingdings" charset="0"/>
              <a:buChar char="è"/>
            </a:pPr>
            <a:r>
              <a:rPr lang="en-US" b="1" dirty="0"/>
              <a:t>Focused only on lack of training and lack of success</a:t>
            </a:r>
          </a:p>
        </p:txBody>
      </p:sp>
      <p:sp>
        <p:nvSpPr>
          <p:cNvPr id="13" name="Text Placeholder 12"/>
          <p:cNvSpPr>
            <a:spLocks noGrp="1"/>
          </p:cNvSpPr>
          <p:nvPr>
            <p:ph type="body" sz="quarter" idx="3"/>
          </p:nvPr>
        </p:nvSpPr>
        <p:spPr>
          <a:solidFill>
            <a:srgbClr val="008000"/>
          </a:solidFill>
        </p:spPr>
        <p:txBody>
          <a:bodyPr/>
          <a:lstStyle/>
          <a:p>
            <a:pPr algn="ctr"/>
            <a:r>
              <a:rPr lang="en-US" dirty="0"/>
              <a:t>Growth Mindset</a:t>
            </a:r>
          </a:p>
        </p:txBody>
      </p:sp>
      <p:sp>
        <p:nvSpPr>
          <p:cNvPr id="14" name="Content Placeholder 13"/>
          <p:cNvSpPr>
            <a:spLocks noGrp="1"/>
          </p:cNvSpPr>
          <p:nvPr>
            <p:ph sz="quarter" idx="4"/>
          </p:nvPr>
        </p:nvSpPr>
        <p:spPr>
          <a:solidFill>
            <a:schemeClr val="accent3"/>
          </a:solidFill>
        </p:spPr>
        <p:txBody>
          <a:bodyPr>
            <a:normAutofit fontScale="92500"/>
          </a:bodyPr>
          <a:lstStyle/>
          <a:p>
            <a:pPr>
              <a:buFont typeface="Wingdings" charset="2"/>
              <a:buChar char="ü"/>
            </a:pPr>
            <a:r>
              <a:rPr lang="en-US" b="1" dirty="0"/>
              <a:t>Embraces challenging behavior as part of the job!</a:t>
            </a:r>
          </a:p>
          <a:p>
            <a:pPr>
              <a:buFont typeface="Wingdings" charset="2"/>
              <a:buChar char="ü"/>
            </a:pPr>
            <a:r>
              <a:rPr lang="en-US" dirty="0"/>
              <a:t>Persist despite obstacles</a:t>
            </a:r>
          </a:p>
          <a:p>
            <a:pPr>
              <a:buFont typeface="Wingdings" charset="2"/>
              <a:buChar char="ü"/>
            </a:pPr>
            <a:r>
              <a:rPr lang="en-US" dirty="0"/>
              <a:t>See effort as a path to mastery</a:t>
            </a:r>
          </a:p>
          <a:p>
            <a:pPr>
              <a:buFont typeface="Wingdings" charset="2"/>
              <a:buChar char="ü"/>
            </a:pPr>
            <a:r>
              <a:rPr lang="en-US" dirty="0"/>
              <a:t>Learns from feedback</a:t>
            </a:r>
          </a:p>
          <a:p>
            <a:pPr>
              <a:buFont typeface="Wingdings" charset="2"/>
              <a:buChar char="ü"/>
            </a:pPr>
            <a:r>
              <a:rPr lang="en-US" dirty="0"/>
              <a:t>Inspired by others’ success and </a:t>
            </a:r>
            <a:r>
              <a:rPr lang="en-US" b="1" dirty="0"/>
              <a:t>open to new ideas</a:t>
            </a:r>
          </a:p>
          <a:p>
            <a:pPr>
              <a:buFont typeface="Wingdings" charset="0"/>
              <a:buChar char="è"/>
            </a:pPr>
            <a:r>
              <a:rPr lang="en-US" b="1" dirty="0"/>
              <a:t>The ability to support children who use challenging behavior  can be developed</a:t>
            </a:r>
          </a:p>
          <a:p>
            <a:pPr>
              <a:buFont typeface="Wingdings" charset="2"/>
              <a:buChar char="ü"/>
            </a:pPr>
            <a:endParaRPr lang="en-US" dirty="0"/>
          </a:p>
        </p:txBody>
      </p:sp>
      <p:sp>
        <p:nvSpPr>
          <p:cNvPr id="16" name="TextBox 15"/>
          <p:cNvSpPr txBox="1"/>
          <p:nvPr/>
        </p:nvSpPr>
        <p:spPr>
          <a:xfrm>
            <a:off x="457200" y="6280252"/>
            <a:ext cx="8229599" cy="523220"/>
          </a:xfrm>
          <a:prstGeom prst="rect">
            <a:avLst/>
          </a:prstGeom>
          <a:solidFill>
            <a:schemeClr val="accent1">
              <a:lumMod val="60000"/>
              <a:lumOff val="40000"/>
            </a:schemeClr>
          </a:solidFill>
        </p:spPr>
        <p:txBody>
          <a:bodyPr wrap="square" rtlCol="0">
            <a:spAutoFit/>
          </a:bodyPr>
          <a:lstStyle/>
          <a:p>
            <a:pPr algn="ctr"/>
            <a:r>
              <a:rPr lang="en-US" sz="2800" b="1" dirty="0"/>
              <a:t>Carol </a:t>
            </a:r>
            <a:r>
              <a:rPr lang="en-US" sz="2800" b="1" dirty="0" err="1"/>
              <a:t>Dweck</a:t>
            </a:r>
            <a:endParaRPr lang="en-US" sz="2800" b="1" dirty="0"/>
          </a:p>
        </p:txBody>
      </p:sp>
    </p:spTree>
    <p:extLst>
      <p:ext uri="{BB962C8B-B14F-4D97-AF65-F5344CB8AC3E}">
        <p14:creationId xmlns:p14="http://schemas.microsoft.com/office/powerpoint/2010/main" val="38911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b="1" dirty="0"/>
              <a:t>Set a Positive Intention</a:t>
            </a:r>
          </a:p>
        </p:txBody>
      </p:sp>
      <p:sp>
        <p:nvSpPr>
          <p:cNvPr id="3" name="Content Placeholder 2"/>
          <p:cNvSpPr>
            <a:spLocks noGrp="1"/>
          </p:cNvSpPr>
          <p:nvPr>
            <p:ph idx="1"/>
          </p:nvPr>
        </p:nvSpPr>
        <p:spPr>
          <a:solidFill>
            <a:schemeClr val="accent3"/>
          </a:solidFill>
        </p:spPr>
        <p:txBody>
          <a:bodyPr>
            <a:normAutofit/>
          </a:bodyPr>
          <a:lstStyle/>
          <a:p>
            <a:pPr marL="457200" lvl="1" indent="0">
              <a:buNone/>
            </a:pPr>
            <a:r>
              <a:rPr lang="en-US" sz="4000" dirty="0"/>
              <a:t>for a </a:t>
            </a:r>
            <a:r>
              <a:rPr lang="en-US" sz="4000" b="1" dirty="0"/>
              <a:t>growth mindset </a:t>
            </a:r>
            <a:r>
              <a:rPr lang="en-US" sz="4000" dirty="0"/>
              <a:t>re: behavior</a:t>
            </a:r>
          </a:p>
          <a:p>
            <a:pPr marL="457200" lvl="1" indent="0">
              <a:buNone/>
            </a:pPr>
            <a:r>
              <a:rPr lang="en-US" sz="4000" dirty="0"/>
              <a:t>Tips: </a:t>
            </a:r>
          </a:p>
          <a:p>
            <a:pPr lvl="1">
              <a:buFont typeface="Arial"/>
              <a:buChar char="•"/>
            </a:pPr>
            <a:r>
              <a:rPr lang="en-US" sz="4000" dirty="0"/>
              <a:t>write it in the present tense</a:t>
            </a:r>
          </a:p>
          <a:p>
            <a:pPr lvl="1">
              <a:buFont typeface="Arial"/>
              <a:buChar char="•"/>
            </a:pPr>
            <a:r>
              <a:rPr lang="en-US" sz="4000" dirty="0"/>
              <a:t>word it </a:t>
            </a:r>
            <a:r>
              <a:rPr lang="en-US" sz="4000" i="1" dirty="0"/>
              <a:t>as if </a:t>
            </a:r>
            <a:r>
              <a:rPr lang="en-US" sz="4000" dirty="0"/>
              <a:t>it’s already true</a:t>
            </a:r>
          </a:p>
          <a:p>
            <a:pPr lvl="1">
              <a:buFont typeface="Arial"/>
              <a:buChar char="•"/>
            </a:pPr>
            <a:r>
              <a:rPr lang="en-US" sz="4000" dirty="0"/>
              <a:t>“I’m </a:t>
            </a:r>
            <a:r>
              <a:rPr lang="en-US" sz="4000" strike="sngStrike" dirty="0"/>
              <a:t>going to</a:t>
            </a:r>
            <a:r>
              <a:rPr lang="en-US" sz="4000" dirty="0"/>
              <a:t>…” “I’m</a:t>
            </a:r>
            <a:r>
              <a:rPr lang="en-US" sz="4000" i="1" dirty="0"/>
              <a:t> </a:t>
            </a:r>
            <a:r>
              <a:rPr lang="en-US" sz="4000" i="1" strike="sngStrike" dirty="0"/>
              <a:t>trying</a:t>
            </a:r>
            <a:r>
              <a:rPr lang="en-US" sz="4000" i="1" dirty="0"/>
              <a:t> </a:t>
            </a:r>
            <a:r>
              <a:rPr lang="en-US" sz="4000" dirty="0"/>
              <a:t>to…”</a:t>
            </a:r>
          </a:p>
          <a:p>
            <a:pPr lvl="1">
              <a:buFont typeface="Arial"/>
              <a:buChar char="•"/>
            </a:pPr>
            <a:r>
              <a:rPr lang="en-US" sz="4000" dirty="0" err="1"/>
              <a:t>Eg</a:t>
            </a:r>
            <a:r>
              <a:rPr lang="en-US" sz="4000" dirty="0"/>
              <a:t>. “I am confident and skilled…”</a:t>
            </a:r>
          </a:p>
          <a:p>
            <a:pPr marL="0" indent="0" algn="ctr">
              <a:buNone/>
            </a:pPr>
            <a:endParaRPr lang="en-US" sz="4000" i="1" dirty="0"/>
          </a:p>
          <a:p>
            <a:pPr marL="0" indent="0" algn="ctr">
              <a:buNone/>
            </a:pPr>
            <a:endParaRPr lang="en-US" sz="4000" i="1" dirty="0"/>
          </a:p>
          <a:p>
            <a:pPr marL="0" indent="0">
              <a:buNone/>
            </a:pPr>
            <a:endParaRPr lang="en-US" dirty="0"/>
          </a:p>
        </p:txBody>
      </p:sp>
    </p:spTree>
    <p:extLst>
      <p:ext uri="{BB962C8B-B14F-4D97-AF65-F5344CB8AC3E}">
        <p14:creationId xmlns:p14="http://schemas.microsoft.com/office/powerpoint/2010/main" val="1269635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5746"/>
            <a:ext cx="8229600" cy="1194453"/>
          </a:xfrm>
        </p:spPr>
        <p:txBody>
          <a:bodyPr>
            <a:normAutofit fontScale="90000"/>
          </a:bodyPr>
          <a:lstStyle/>
          <a:p>
            <a:r>
              <a:rPr lang="en-US" sz="3600" dirty="0">
                <a:latin typeface="Droid Serif"/>
                <a:ea typeface="Droid Serif"/>
                <a:cs typeface="Droid Serif"/>
                <a:sym typeface="Droid Serif"/>
              </a:rPr>
              <a:t>“</a:t>
            </a:r>
            <a:r>
              <a:rPr lang="en" sz="3600" dirty="0">
                <a:latin typeface="Droid Serif"/>
                <a:ea typeface="Droid Serif"/>
                <a:cs typeface="Droid Serif"/>
                <a:sym typeface="Droid Serif"/>
              </a:rPr>
              <a:t>I am skilled at working with children who use challenging behavior</a:t>
            </a:r>
            <a:r>
              <a:rPr lang="en-US" sz="3600" dirty="0">
                <a:latin typeface="Droid Serif"/>
                <a:ea typeface="Droid Serif"/>
                <a:cs typeface="Droid Serif"/>
                <a:sym typeface="Droid Serif"/>
              </a:rPr>
              <a:t>”</a:t>
            </a:r>
            <a:br>
              <a:rPr lang="en-US" dirty="0">
                <a:latin typeface="Droid Serif"/>
                <a:ea typeface="Droid Serif"/>
                <a:cs typeface="Droid Serif"/>
                <a:sym typeface="Droid Serif"/>
              </a:rPr>
            </a:br>
            <a:endParaRPr lang="en-US" dirty="0"/>
          </a:p>
        </p:txBody>
      </p:sp>
      <p:pic>
        <p:nvPicPr>
          <p:cNvPr id="5" name="Content Placeholder 4" descr="shutterstock_363361772.jpg"/>
          <p:cNvPicPr>
            <a:picLocks noGrp="1" noChangeAspect="1"/>
          </p:cNvPicPr>
          <p:nvPr>
            <p:ph idx="1"/>
          </p:nvPr>
        </p:nvPicPr>
        <p:blipFill>
          <a:blip r:embed="rId3">
            <a:extLst>
              <a:ext uri="{28A0092B-C50C-407E-A947-70E740481C1C}">
                <a14:useLocalDpi xmlns:a14="http://schemas.microsoft.com/office/drawing/2010/main" val="0"/>
              </a:ext>
            </a:extLst>
          </a:blip>
          <a:srcRect t="8481" b="8481"/>
          <a:stretch>
            <a:fillRect/>
          </a:stretch>
        </p:blipFill>
        <p:spPr/>
      </p:pic>
    </p:spTree>
    <p:extLst>
      <p:ext uri="{BB962C8B-B14F-4D97-AF65-F5344CB8AC3E}">
        <p14:creationId xmlns:p14="http://schemas.microsoft.com/office/powerpoint/2010/main" val="784166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1421</TotalTime>
  <Words>1143</Words>
  <Application>Microsoft Office PowerPoint</Application>
  <PresentationFormat>On-screen Show (4:3)</PresentationFormat>
  <Paragraphs>92</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American Typewriter</vt:lpstr>
      <vt:lpstr>Arial</vt:lpstr>
      <vt:lpstr>Calibri</vt:lpstr>
      <vt:lpstr>Comic Sans MS</vt:lpstr>
      <vt:lpstr>Droid Serif</vt:lpstr>
      <vt:lpstr>Impact</vt:lpstr>
      <vt:lpstr>Wingdings</vt:lpstr>
      <vt:lpstr>Office Theme</vt:lpstr>
      <vt:lpstr>Transforming Challenging Behavior Step 1: Adopt a Growth Mindset</vt:lpstr>
      <vt:lpstr>PowerPoint Presentation</vt:lpstr>
      <vt:lpstr>PowerPoint Presentation</vt:lpstr>
      <vt:lpstr>PowerPoint Presentation</vt:lpstr>
      <vt:lpstr>PowerPoint Presentation</vt:lpstr>
      <vt:lpstr>Fixed vs. Growth Mindset</vt:lpstr>
      <vt:lpstr>Fixed vs. Growth Mindset Early Childhood – Ideas About Behavior</vt:lpstr>
      <vt:lpstr>Set a Positive Intention</vt:lpstr>
      <vt:lpstr>“I am skilled at working with children who use challenging behavior” </vt:lpstr>
      <vt:lpstr>“The ‘difficult’ children are my favorites and I feel gratified helping children and families who are in crisis” </vt:lpstr>
      <vt:lpstr>“I have tools to prevent challenging behavior and my confidence and skill is increasing daily” </vt:lpstr>
      <vt:lpstr>PowerPoint Presentation</vt:lpstr>
      <vt:lpstr>www.transformchallengingbehavior.com</vt:lpstr>
      <vt:lpstr>  This activity was brought to you by Barb O’Neill, Ed.D.  Trainer. Consultant. Coach. Speaker. barb@transformchallengingbehavior.com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O'Neill</dc:creator>
  <cp:lastModifiedBy>Andrea Goggins</cp:lastModifiedBy>
  <cp:revision>52</cp:revision>
  <dcterms:created xsi:type="dcterms:W3CDTF">2017-08-22T14:47:31Z</dcterms:created>
  <dcterms:modified xsi:type="dcterms:W3CDTF">2017-08-30T15:55:58Z</dcterms:modified>
</cp:coreProperties>
</file>