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7B29B-A007-497B-8C9A-6CA392F3B4DD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DC647-300B-41DC-A3E7-5BC6A3B96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80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1675"/>
            <a:ext cx="62420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020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50F1A-AB6E-419B-BE14-1432ACC6B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396E4-1B1E-4F7A-B3DC-5A5197B7F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19798-B82E-4F22-9364-116AF9283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2BEE-A675-48D3-8DE8-86EF130ED30D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0ADE6-4C25-43CC-B308-57466A705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5675B-5A4D-4A52-B5AF-1FA357232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306C-D9F2-470B-B11F-82B9FE02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3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7D8B5-12CA-4BAD-B1E8-A0BB0080C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63B700-D9C5-416E-A087-072923D9A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50FB9-D7D0-49EE-AA2A-C5EDDDD13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2BEE-A675-48D3-8DE8-86EF130ED30D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EA73DD-D419-4975-B469-D14136376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4EC9A-69A6-421B-B0AF-B0BE72B12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306C-D9F2-470B-B11F-82B9FE02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12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833E6E-E0D2-45E1-A303-A87170F1F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9F60BE-1A5B-4D8C-BC66-173BC7B51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D54A-B86B-4B0F-A5C1-29EE3E18A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2BEE-A675-48D3-8DE8-86EF130ED30D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68D3D-F0F0-455F-A4A3-676858215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426A0-F5ED-4666-82B1-005674E94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306C-D9F2-470B-B11F-82B9FE02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2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EF34B-D611-44FE-98A6-4ECCF2D50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6FCFB-8A2C-4BC3-BAB1-5FD7D17C8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C93B8-36D3-45D1-9368-273FA7003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2BEE-A675-48D3-8DE8-86EF130ED30D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AF6FB-E7A2-4E6B-83AD-8D585AF6A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DA4EA-22F3-46AA-BFB4-C48081C4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306C-D9F2-470B-B11F-82B9FE02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9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9C495-492B-44FE-ADFA-2C7686428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B0931-574B-4C45-92EB-019A55B6B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1B744-E1F4-4708-B151-FD9AB35A5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2BEE-A675-48D3-8DE8-86EF130ED30D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7F8F7-208A-4E78-80CD-4D684E17E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35AC-8EB8-4EAB-9405-5DFB6ECBC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306C-D9F2-470B-B11F-82B9FE02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2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61330-F956-444B-99A7-A7C22FE31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F6190-F7AC-445F-9389-113D3FA40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F1FE39-3E7F-4D0E-BC02-B4F400164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343E9-6856-4130-8FEB-892D3AA65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2BEE-A675-48D3-8DE8-86EF130ED30D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EDAB1-D9D9-4075-A6E3-623BDED96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C8F74-A015-4273-A0F8-311461366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306C-D9F2-470B-B11F-82B9FE02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3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11A0D-174F-4F34-9A5A-D7BE26AF2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5AC353-7037-4363-9AE1-189FB3E5F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0C9FD6-7EEB-4065-BAC6-928304AC8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DBF0D6-6821-4BF3-AAC0-4EBBAD231D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3DA7EB-C9EE-4DF7-ABF3-565807EF7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2CE7E4-ADEF-413B-A69E-4655DECF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2BEE-A675-48D3-8DE8-86EF130ED30D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E342A9-395B-47C0-8A27-77DBF557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955B3F-8DE9-41EE-8148-4809FD4AA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306C-D9F2-470B-B11F-82B9FE02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8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E0680-E051-4A3F-BBE7-144282F2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A35846-9B3F-4C56-B805-A12713A3D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2BEE-A675-48D3-8DE8-86EF130ED30D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AE6AA4-4925-431F-8C60-9FCE5ED0D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AF31D0-6E36-4F0E-8B74-0EF5935BA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306C-D9F2-470B-B11F-82B9FE02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9D75D1-693A-4C6E-BBBA-E4D2FF353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2BEE-A675-48D3-8DE8-86EF130ED30D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AA9EFE-A4E2-41D1-B904-B6B64EA73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A0611-ECBC-43A4-8595-E732C91CD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306C-D9F2-470B-B11F-82B9FE02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6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106EE-8B10-4D1D-802E-23FAE4BD6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FFF6F-0E1F-4DA1-87A7-85A720638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DAC02-F833-43F4-B1AC-75B695B7C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2333D-3FE4-4C92-8D01-27FBF05C2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2BEE-A675-48D3-8DE8-86EF130ED30D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1C836-E39F-4D7A-B178-2E6808CFF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7892B-2258-49E8-99DF-52D77CDB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306C-D9F2-470B-B11F-82B9FE02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5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8F39D-C3E0-47C3-BD77-2C3FD4FC8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676987-15DA-4441-940C-5813B495A2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ED2952-8CD6-4209-A5BE-D9B266B09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86E6E-A10B-4DBB-82EA-19CB65A9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2BEE-A675-48D3-8DE8-86EF130ED30D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1298C-3A6B-477C-A7B0-E75F6FAA4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A9C3EA-0B05-4660-9AAF-30B7AE821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306C-D9F2-470B-B11F-82B9FE02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A4FF2F-E44E-4C8E-8BB9-26C981D72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D741A-551F-4ED6-8E0B-E1D6171B4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8902E-1115-4141-A6BF-3B2FF39D4C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12BEE-A675-48D3-8DE8-86EF130ED30D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ACE3A-791B-4B97-9D0C-1D1C2A3DD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58748-47C3-4808-9D55-EBF1A180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D306C-D9F2-470B-B11F-82B9FE02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17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t&amp;rct=j&amp;q=&amp;esrc=s&amp;source=web&amp;cd=1&amp;ved=0ahUKEwiWg4S7kInVAhVCwj4KHWduDsUQFggkMAA&amp;url=http://www.nptechforgood.com/heather-mansfield/&amp;usg=AFQjCNELXjndeXigaLGEZ4xCvrKViIJp_w" TargetMode="External"/><Relationship Id="rId13" Type="http://schemas.openxmlformats.org/officeDocument/2006/relationships/hyperlink" Target="https://jobsatheadstart.org/" TargetMode="External"/><Relationship Id="rId18" Type="http://schemas.openxmlformats.org/officeDocument/2006/relationships/hyperlink" Target="http://www.spj.org/fdb.asp" TargetMode="External"/><Relationship Id="rId3" Type="http://schemas.openxmlformats.org/officeDocument/2006/relationships/hyperlink" Target="https://www.forbes.com/sites/patrickhull/2013/01/10/answer-4-questions-to-get-a-great-mission-statement/" TargetMode="External"/><Relationship Id="rId21" Type="http://schemas.openxmlformats.org/officeDocument/2006/relationships/hyperlink" Target="https://www.constantcontact.com/features/support-and-resources" TargetMode="External"/><Relationship Id="rId7" Type="http://schemas.openxmlformats.org/officeDocument/2006/relationships/hyperlink" Target="http://www.bethkanter.org/" TargetMode="External"/><Relationship Id="rId12" Type="http://schemas.openxmlformats.org/officeDocument/2006/relationships/hyperlink" Target="http://eceexperts.com/" TargetMode="External"/><Relationship Id="rId17" Type="http://schemas.openxmlformats.org/officeDocument/2006/relationships/hyperlink" Target="https://localsolo.com/" TargetMode="External"/><Relationship Id="rId2" Type="http://schemas.openxmlformats.org/officeDocument/2006/relationships/hyperlink" Target="https://www.fastcompany.com/1400930/how-write-mission-statement-isnt-dumb" TargetMode="External"/><Relationship Id="rId16" Type="http://schemas.openxmlformats.org/officeDocument/2006/relationships/hyperlink" Target="https://www.linkedin.com/profinder" TargetMode="External"/><Relationship Id="rId20" Type="http://schemas.openxmlformats.org/officeDocument/2006/relationships/hyperlink" Target="https://mailchimp.com/resource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nonprofitmarketingguide.com/" TargetMode="External"/><Relationship Id="rId11" Type="http://schemas.openxmlformats.org/officeDocument/2006/relationships/hyperlink" Target="https://www.pinterest.com/explore/networking-events/?lp=true" TargetMode="External"/><Relationship Id="rId5" Type="http://schemas.openxmlformats.org/officeDocument/2006/relationships/hyperlink" Target="https://hingemarketing.com/blog/story/top-7-branding-ideas-for-your-consulting-firm" TargetMode="External"/><Relationship Id="rId15" Type="http://schemas.openxmlformats.org/officeDocument/2006/relationships/hyperlink" Target="https://www.indeed.com/q-Early-Childhood-Education-Consultant-jobs.html" TargetMode="External"/><Relationship Id="rId10" Type="http://schemas.openxmlformats.org/officeDocument/2006/relationships/hyperlink" Target="https://blog.hubspot.com/marketing/guide-creating-email-newsletters-ht" TargetMode="External"/><Relationship Id="rId19" Type="http://schemas.openxmlformats.org/officeDocument/2006/relationships/hyperlink" Target="https://academy.hubspot.com/" TargetMode="External"/><Relationship Id="rId4" Type="http://schemas.openxmlformats.org/officeDocument/2006/relationships/hyperlink" Target="http://www.consultingcafe.com/articles/5-steps-to-successful-branding-for-consultants" TargetMode="External"/><Relationship Id="rId9" Type="http://schemas.openxmlformats.org/officeDocument/2006/relationships/hyperlink" Target="http://danzarrella.com/" TargetMode="External"/><Relationship Id="rId14" Type="http://schemas.openxmlformats.org/officeDocument/2006/relationships/hyperlink" Target="https://jobsatheadstart.org/consultan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46049" y="2325705"/>
            <a:ext cx="7633447" cy="2209800"/>
          </a:xfrm>
        </p:spPr>
        <p:txBody>
          <a:bodyPr anchor="t">
            <a:normAutofit/>
          </a:bodyPr>
          <a:lstStyle/>
          <a:p>
            <a:pPr algn="l"/>
            <a:r>
              <a:rPr lang="en-US" sz="5100" dirty="0"/>
              <a:t>Marketing Basics for Consultants</a:t>
            </a:r>
            <a:br>
              <a:rPr lang="en-US" sz="5100" dirty="0"/>
            </a:br>
            <a:r>
              <a:rPr lang="en-US" sz="2800" b="0" dirty="0"/>
              <a:t>Who Serve Early Education</a:t>
            </a:r>
            <a:endParaRPr lang="en-US" b="0" dirty="0"/>
          </a:p>
        </p:txBody>
      </p:sp>
      <p:sp>
        <p:nvSpPr>
          <p:cNvPr id="2" name="Rectangle 1"/>
          <p:cNvSpPr/>
          <p:nvPr/>
        </p:nvSpPr>
        <p:spPr>
          <a:xfrm>
            <a:off x="280416" y="5117592"/>
            <a:ext cx="119877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212121"/>
                </a:solidFill>
              </a:rPr>
              <a:t>Resources</a:t>
            </a:r>
            <a:endParaRPr lang="en-US" sz="2400" dirty="0">
              <a:solidFill>
                <a:srgbClr val="212121"/>
              </a:solidFill>
            </a:endParaRPr>
          </a:p>
          <a:p>
            <a:endParaRPr lang="en-US" dirty="0">
              <a:solidFill>
                <a:srgbClr val="21212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570BB76-637E-41B1-9F8D-4D779FD4D2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410" y="220423"/>
            <a:ext cx="4957735" cy="1763259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00333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5B4793-AD61-4F84-A4DA-FD3E32638865}"/>
              </a:ext>
            </a:extLst>
          </p:cNvPr>
          <p:cNvSpPr/>
          <p:nvPr/>
        </p:nvSpPr>
        <p:spPr>
          <a:xfrm>
            <a:off x="0" y="3810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9AD42D-D884-4D07-9331-23C3AAFB6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8100"/>
            <a:ext cx="9347200" cy="1143000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585E1E-E2D9-416E-AB9E-4EA0E109A8E0}"/>
              </a:ext>
            </a:extLst>
          </p:cNvPr>
          <p:cNvSpPr/>
          <p:nvPr/>
        </p:nvSpPr>
        <p:spPr>
          <a:xfrm>
            <a:off x="685800" y="969227"/>
            <a:ext cx="11201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hlinkClick r:id="rId2" tooltip="How to Write a Mission Statement That Isn’t Dumb"/>
              </a:rPr>
              <a:t>How to Write a Mission Statement That Isn’t Dumb</a:t>
            </a:r>
            <a:br>
              <a:rPr lang="en-US" sz="1600" b="1" dirty="0">
                <a:hlinkClick r:id="rId2" tooltip="How to Write a Mission Statement That Isn’t Dumb"/>
              </a:rPr>
            </a:br>
            <a:r>
              <a:rPr lang="en-US" sz="1600" b="1" dirty="0">
                <a:hlinkClick r:id="rId2" tooltip="How to Write a Mission Statement That Isn’t Dumb"/>
              </a:rPr>
              <a:t>Fast Company</a:t>
            </a:r>
          </a:p>
          <a:p>
            <a:r>
              <a:rPr lang="en-US" sz="1600" b="1" dirty="0">
                <a:hlinkClick r:id="rId3"/>
              </a:rPr>
              <a:t>Answer 4 Questions to Get a Great Mission Statement</a:t>
            </a:r>
          </a:p>
          <a:p>
            <a:r>
              <a:rPr lang="en-US" sz="1600" b="1" dirty="0">
                <a:hlinkClick r:id="rId3"/>
              </a:rPr>
              <a:t> Forbes</a:t>
            </a:r>
            <a:endParaRPr lang="en-US" sz="1600" b="1" dirty="0"/>
          </a:p>
          <a:p>
            <a:r>
              <a:rPr lang="en-US" sz="1600" b="1" dirty="0">
                <a:hlinkClick r:id="rId4"/>
              </a:rPr>
              <a:t>5 Steps to Successful Branding for Consultants </a:t>
            </a:r>
          </a:p>
          <a:p>
            <a:r>
              <a:rPr lang="en-US" sz="1600" b="1" dirty="0">
                <a:hlinkClick r:id="rId4"/>
              </a:rPr>
              <a:t>Business development</a:t>
            </a:r>
            <a:r>
              <a:rPr lang="en-US" sz="1600" b="1" dirty="0"/>
              <a:t>- ConsultantCafe.com</a:t>
            </a:r>
          </a:p>
          <a:p>
            <a:r>
              <a:rPr lang="en-US" sz="1600" b="1" dirty="0">
                <a:hlinkClick r:id="rId5"/>
              </a:rPr>
              <a:t>Top 7 Branding Ideas for Your Consulting Firm | Hinge Marketing</a:t>
            </a:r>
            <a:endParaRPr lang="en-US" sz="1600" b="1" dirty="0"/>
          </a:p>
          <a:p>
            <a:r>
              <a:rPr lang="en-US" sz="1600" b="1" dirty="0">
                <a:hlinkClick r:id="rId6"/>
              </a:rPr>
              <a:t>Nonprofit Marketing Guide</a:t>
            </a:r>
            <a:r>
              <a:rPr lang="en-US" sz="1600" b="1" dirty="0"/>
              <a:t> </a:t>
            </a:r>
            <a:r>
              <a:rPr lang="en-US" sz="1600" dirty="0"/>
              <a:t>(Books, Blog, Newsletter, Webinars)</a:t>
            </a:r>
            <a:endParaRPr lang="en-US" sz="1600" b="1" dirty="0">
              <a:hlinkClick r:id="rId7"/>
            </a:endParaRPr>
          </a:p>
          <a:p>
            <a:r>
              <a:rPr lang="en-US" sz="1600" b="1" dirty="0">
                <a:hlinkClick r:id="rId7"/>
              </a:rPr>
              <a:t>Beth </a:t>
            </a:r>
            <a:r>
              <a:rPr lang="en-US" sz="1600" b="1" dirty="0" err="1">
                <a:hlinkClick r:id="rId7"/>
              </a:rPr>
              <a:t>Kanter's</a:t>
            </a:r>
            <a:r>
              <a:rPr lang="en-US" sz="1600" b="1" dirty="0">
                <a:hlinkClick r:id="rId7"/>
              </a:rPr>
              <a:t> Blog</a:t>
            </a:r>
            <a:r>
              <a:rPr lang="en-US" sz="1600" b="1" dirty="0"/>
              <a:t> </a:t>
            </a:r>
            <a:r>
              <a:rPr lang="en-US" sz="1600" dirty="0"/>
              <a:t>(Books, Blog, Newsletter, Webinars)</a:t>
            </a:r>
            <a:endParaRPr lang="en-US" sz="1600" b="1" dirty="0">
              <a:hlinkClick r:id="rId8"/>
            </a:endParaRPr>
          </a:p>
          <a:p>
            <a:r>
              <a:rPr lang="en-US" sz="1600" b="1" dirty="0">
                <a:hlinkClick r:id="rId8"/>
              </a:rPr>
              <a:t>Heather Mansfield - Nonprofit Tech for Good</a:t>
            </a:r>
            <a:endParaRPr lang="en-US" sz="1600" dirty="0">
              <a:hlinkClick r:id="rId9"/>
            </a:endParaRPr>
          </a:p>
          <a:p>
            <a:r>
              <a:rPr lang="en-US" sz="1600" dirty="0">
                <a:hlinkClick r:id="rId9"/>
              </a:rPr>
              <a:t>Dan </a:t>
            </a:r>
            <a:r>
              <a:rPr lang="en-US" sz="1600" dirty="0" err="1">
                <a:hlinkClick r:id="rId9"/>
              </a:rPr>
              <a:t>Zarrella</a:t>
            </a:r>
            <a:r>
              <a:rPr lang="en-US" sz="1600" dirty="0">
                <a:hlinkClick r:id="rId9"/>
              </a:rPr>
              <a:t> </a:t>
            </a:r>
            <a:r>
              <a:rPr lang="en-US" sz="1600" dirty="0"/>
              <a:t>(Books, Blog, Newsletter, Webinars)</a:t>
            </a:r>
          </a:p>
          <a:p>
            <a:r>
              <a:rPr lang="en-US" sz="1600" b="1" dirty="0">
                <a:hlinkClick r:id="rId10"/>
              </a:rPr>
              <a:t>How to Create an Email Newsletter People Actually Read</a:t>
            </a:r>
            <a:endParaRPr lang="en-US" sz="1600" b="1" dirty="0"/>
          </a:p>
          <a:p>
            <a:r>
              <a:rPr lang="en-US" sz="1600" dirty="0">
                <a:hlinkClick r:id="rId11"/>
              </a:rPr>
              <a:t>Networking tips on Pinterest</a:t>
            </a:r>
            <a:endParaRPr lang="en-US" sz="1600" dirty="0"/>
          </a:p>
          <a:p>
            <a:pPr lvl="0"/>
            <a:r>
              <a:rPr lang="en-US" sz="1600" b="1" dirty="0">
                <a:hlinkClick r:id="rId12"/>
              </a:rPr>
              <a:t>Early Childhood Investigations</a:t>
            </a:r>
            <a:endParaRPr lang="en-US" sz="1600" b="1" dirty="0"/>
          </a:p>
          <a:p>
            <a:pPr lvl="0"/>
            <a:r>
              <a:rPr lang="en-US" sz="1600" b="1" dirty="0" err="1">
                <a:hlinkClick r:id="rId13"/>
              </a:rPr>
              <a:t>Jobs@HeadStart</a:t>
            </a:r>
            <a:r>
              <a:rPr lang="en-US" sz="1600" b="1" dirty="0"/>
              <a:t> (California HSA)</a:t>
            </a:r>
            <a:br>
              <a:rPr lang="en-US" sz="1600" b="1" dirty="0"/>
            </a:br>
            <a:r>
              <a:rPr lang="en-US" sz="1600" b="1" dirty="0">
                <a:hlinkClick r:id="rId14"/>
              </a:rPr>
              <a:t>https://jobsatheadstart.org/consultants/</a:t>
            </a:r>
            <a:r>
              <a:rPr lang="en-US" sz="1600" b="1" dirty="0"/>
              <a:t> </a:t>
            </a:r>
          </a:p>
          <a:p>
            <a:pPr lvl="0"/>
            <a:r>
              <a:rPr lang="en-US" sz="1600" b="1" dirty="0">
                <a:hlinkClick r:id="rId15"/>
              </a:rPr>
              <a:t>Indeed</a:t>
            </a:r>
            <a:endParaRPr lang="en-US" sz="1600" b="1" dirty="0"/>
          </a:p>
          <a:p>
            <a:r>
              <a:rPr lang="en-US" sz="1600" b="1" dirty="0">
                <a:hlinkClick r:id="rId16"/>
              </a:rPr>
              <a:t>Find Trustworthy Freelancers - LinkedIn </a:t>
            </a:r>
            <a:r>
              <a:rPr lang="en-US" sz="1600" b="1" dirty="0" err="1">
                <a:hlinkClick r:id="rId16"/>
              </a:rPr>
              <a:t>ProFinder</a:t>
            </a:r>
            <a:endParaRPr lang="en-US" sz="1600" b="1" dirty="0"/>
          </a:p>
          <a:p>
            <a:r>
              <a:rPr lang="en-US" sz="1600" b="1" dirty="0" err="1">
                <a:hlinkClick r:id="rId17"/>
              </a:rPr>
              <a:t>LocalSolo</a:t>
            </a:r>
            <a:r>
              <a:rPr lang="en-US" sz="1600" b="1" dirty="0">
                <a:hlinkClick r:id="rId17"/>
              </a:rPr>
              <a:t> Freelance | Find the Top Freelancers in Your City</a:t>
            </a:r>
            <a:endParaRPr lang="en-US" sz="1600" b="1" dirty="0"/>
          </a:p>
          <a:p>
            <a:pPr lvl="0"/>
            <a:r>
              <a:rPr lang="en-US" sz="1600" b="1" dirty="0">
                <a:hlinkClick r:id="rId18"/>
              </a:rPr>
              <a:t>Freelance Directory | Society of Professional Journalists</a:t>
            </a:r>
            <a:endParaRPr lang="en-US" sz="1600" dirty="0"/>
          </a:p>
          <a:p>
            <a:r>
              <a:rPr lang="en-US" sz="1600" b="1" dirty="0">
                <a:hlinkClick r:id="rId19"/>
              </a:rPr>
              <a:t>HubSpot Academy: Marketing Education</a:t>
            </a:r>
            <a:endParaRPr lang="en-US" sz="1600" b="1" dirty="0"/>
          </a:p>
          <a:p>
            <a:r>
              <a:rPr lang="en-US" sz="1600" b="1" dirty="0">
                <a:hlinkClick r:id="rId20"/>
              </a:rPr>
              <a:t>Learning Resources - MailChimp</a:t>
            </a:r>
            <a:endParaRPr lang="en-US" sz="1600" b="1" dirty="0"/>
          </a:p>
          <a:p>
            <a:r>
              <a:rPr lang="en-US" sz="1600" b="1" dirty="0">
                <a:hlinkClick r:id="rId21"/>
              </a:rPr>
              <a:t>Email Marketing Resources | Constant Contact</a:t>
            </a:r>
            <a:endParaRPr lang="en-US" sz="1600" b="1" dirty="0"/>
          </a:p>
          <a:p>
            <a:endParaRPr lang="en-US" sz="1600" b="1" dirty="0"/>
          </a:p>
          <a:p>
            <a:endParaRPr lang="en-US" sz="1600" b="1" dirty="0">
              <a:hlinkClick r:id="rId2" tooltip="How to Write a Mission Statement That Isn’t Dumb"/>
            </a:endParaRPr>
          </a:p>
          <a:p>
            <a:endParaRPr lang="en-US" sz="1600" b="1" dirty="0"/>
          </a:p>
          <a:p>
            <a:endParaRPr lang="en-US" sz="1600" dirty="0">
              <a:hlinkClick r:id="rId2" tooltip="How to Write a Mission Statement That Isn’t Dumb"/>
            </a:endParaRPr>
          </a:p>
        </p:txBody>
      </p:sp>
    </p:spTree>
    <p:extLst>
      <p:ext uri="{BB962C8B-B14F-4D97-AF65-F5344CB8AC3E}">
        <p14:creationId xmlns:p14="http://schemas.microsoft.com/office/powerpoint/2010/main" val="3455001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16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Marketing Basics for Consultants Who Serve Early Education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Basics for Consultants Who Serve Early Education</dc:title>
  <dc:creator>Fran Simon</dc:creator>
  <cp:lastModifiedBy>Andrea Goggins</cp:lastModifiedBy>
  <cp:revision>4</cp:revision>
  <dcterms:created xsi:type="dcterms:W3CDTF">2017-07-14T15:16:03Z</dcterms:created>
  <dcterms:modified xsi:type="dcterms:W3CDTF">2017-07-14T16:02:45Z</dcterms:modified>
</cp:coreProperties>
</file>