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85"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Average" panose="020B0604020202020204" charset="0"/>
      <p:regular r:id="rId33"/>
    </p:embeddedFont>
    <p:embeddedFont>
      <p:font typeface="Century Gothic" panose="020B0502020202020204" pitchFamily="34" charset="0"/>
      <p:regular r:id="rId34"/>
      <p:bold r:id="rId35"/>
      <p:italic r:id="rId36"/>
      <p:boldItalic r:id="rId37"/>
    </p:embeddedFont>
    <p:embeddedFont>
      <p:font typeface="Nunito Sans" panose="020B0604020202020204" charset="0"/>
      <p:regular r:id="rId38"/>
      <p:bold r:id="rId39"/>
      <p:italic r:id="rId40"/>
      <p:boldItalic r:id="rId41"/>
    </p:embeddedFont>
    <p:embeddedFont>
      <p:font typeface="Oswald"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CB9D62-9329-4170-B691-B5E243CC90DE}">
  <a:tblStyle styleId="{E3CB9D62-9329-4170-B691-B5E243CC90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ca805c74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ca805c74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work is coming out of King’s College in the UK and is also work coming out of NC State University on this area of research.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ca805c74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ca805c74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dimensions are the aspects of science capital which are most closely related to post-high school participation and for fostering a sense that science is ‘for me”. That is, the more of the following that a young person has, the more likely they are to plan to continue with science in the future.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ce41036e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ce41036e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dimensions are the aspects of science capital which are most closely related to post-high school participation and for fostering a sense that science is ‘for me”. That is, the more of the following that a young person has, the more likely they are to plan to continue with science in the future.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ce41036e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ce41036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dimensions are the aspects of science capital which are most closely related to post-high school participation and for fostering a sense that science is ‘for me”. That is, the more of the following that a young person has, the more likely they are to plan to continue with science in the future.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ce41036e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ce41036e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dimensions are the aspects of science capital which are most closely related to post-high school participation and for fostering a sense that science is ‘for me”. That is, the more of the following that a young person has, the more likely they are to plan to continue with science in the future.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ce41036e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ce41036e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dimensions are the aspects of science capital which are most closely related to post-high school participation and for fostering a sense that science is ‘for me”. That is, the more of the following that a young person has, the more likely they are to plan to continue with science in the future.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ce41036e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ce41036e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dimensions are the aspects of science capital which are most closely related to post-high school participation and for fostering a sense that science is ‘for me”. That is, the more of the following that a young person has, the more likely they are to plan to continue with science in the future.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ce41036e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ce41036e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dimensions are the aspects of science capital which are most closely related to post-high school participation and for fostering a sense that science is ‘for me”. That is, the more of the following that a young person has, the more likely they are to plan to continue with science in the future.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ce41036e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ce41036e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dimensions are the aspects of science capital which are most closely related to post-high school participation and for fostering a sense that science is ‘for me”. That is, the more of the following that a young person has, the more likely they are to plan to continue with science in the future.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ce41036e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ce41036e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Including the family with the child is an important aspect of many of the programs that are facilitated by Explora either at our location or at locations in the community. These parent/guardian statements are from a program that focused on building opportunities for STEM learning in children aged 0-5 years and their families. Digging in the dirt, wearing a cape to see where you can camouflage and hide were just some of the topics explored by these young children and their adults. As you can see by their reflections that key takeaways was that it does not take special and expensive equipment or certain technical degrees. I especially like the statement that exploring science with an atypically developing child is similar to exploring with a typically developing child - just need patience!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cd5af3d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cd5af3d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ce41036e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ce41036ed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our programs at Explora we work to integrate novel and known. This often includes using known materials to explore different STEM concepts. For example, the intended use of a material such as shaving cream has so many more applications!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cd5af3d1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cd5af3d1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geographical area where Explora has been doing much work is the Navajo (Dine) Nation. Before we share about this work, it is important to understand the context in which that work is taking place.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cd5af3d1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cd5af3d1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build Science Capital there must be opportunities to explore STEM concepts that are made available and accessible to all communities regardless of geographic location. This picture is from …..</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cf824f0b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cf824f0b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 sz="1000">
                <a:latin typeface="Century Gothic"/>
                <a:ea typeface="Century Gothic"/>
                <a:cs typeface="Century Gothic"/>
                <a:sym typeface="Century Gothic"/>
              </a:rPr>
              <a:t>This work has built on relationships and connections. Building relationships = taking the initiative to go the schools in person, going to chapter houses meetings, etc.</a:t>
            </a:r>
            <a:endParaRPr sz="1000">
              <a:latin typeface="Century Gothic"/>
              <a:ea typeface="Century Gothic"/>
              <a:cs typeface="Century Gothic"/>
              <a:sym typeface="Century Gothic"/>
            </a:endParaRPr>
          </a:p>
          <a:p>
            <a:pPr marL="0" lvl="0" indent="0" algn="l" rtl="0">
              <a:spcBef>
                <a:spcPts val="600"/>
              </a:spcBef>
              <a:spcAft>
                <a:spcPts val="600"/>
              </a:spcAft>
              <a:buNone/>
            </a:pPr>
            <a:r>
              <a:rPr lang="en" sz="1000">
                <a:latin typeface="Century Gothic"/>
                <a:ea typeface="Century Gothic"/>
                <a:cs typeface="Century Gothic"/>
                <a:sym typeface="Century Gothic"/>
              </a:rPr>
              <a:t>Lots of driving - it is pretty common to drive 50 to 200 miles round trip</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cd5af3d1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cd5af3d1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Taking the time to build the relationships results in requests for more.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ce41036e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ce41036e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build Science Capital focusing on the Family Habitus, it is important to focus on the assets, skills, talents, and gifts that already exist and build upon those. We’d encourage you to look up this article by Ellen Galinsky that focuses on  building on the assets of the family instead of focusing on trauma or deficits as being the destiny.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cd5af3d1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cd5af3d1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approach that has been building our work is that of Asset Based Community Development. This work is part of the ABCD institute that is housed at DePaul University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cf824f0b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cf824f0b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guiding principles of ABCD are based on relationships and the idea that people want to contribute. Building from what are the assets in the community is important.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cd5af3d1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cd5af3d1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organizations and institutions is to listen, ask, include and step back so that the community can lead. At Explora, we have framed our approach as “Listen, Welcome, Co-create”. </a:t>
            </a: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cd5af3d1b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cd5af3d1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build Science Capital and Family Habitus, the role is larger than that of a single institution or organizations. By building on the assets in the community, by using materials that people are already familiar, by taking the time to develop relationships, we can create opportunities that cultivate young scientist.</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ca805c74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ca805c74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cd5af3d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cd5af3d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ca805c74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ca805c74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ca805c741_0_31:notes"/>
          <p:cNvSpPr>
            <a:spLocks noGrp="1" noRot="1" noChangeAspect="1"/>
          </p:cNvSpPr>
          <p:nvPr>
            <p:ph type="sldImg" idx="2"/>
          </p:nvPr>
        </p:nvSpPr>
        <p:spPr>
          <a:xfrm>
            <a:off x="381353"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ca805c74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number of people served through statewide outreach has steadily been increasing and may be on track to add 10-20 thousand during this current year.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ce41036e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ce41036e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Looking at this grid of behaviors, tasks, challenges, </a:t>
            </a:r>
            <a:endParaRPr/>
          </a:p>
          <a:p>
            <a:pPr marL="0" lvl="0" indent="0" algn="l" rtl="0">
              <a:spcBef>
                <a:spcPts val="0"/>
              </a:spcBef>
              <a:spcAft>
                <a:spcPts val="0"/>
              </a:spcAft>
              <a:buNone/>
            </a:pPr>
            <a:r>
              <a:rPr lang="en"/>
              <a:t>How many of these can you initial for yourself? What about people you know, how many could you get filled 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e41036e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e41036e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e41036e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e41036e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61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ca805c74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ca805c74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600"/>
              </a:spcAft>
              <a:buNone/>
            </a:pPr>
            <a:r>
              <a:rPr lang="en" sz="1400">
                <a:solidFill>
                  <a:schemeClr val="dk1"/>
                </a:solidFill>
                <a:latin typeface="Times New Roman"/>
                <a:ea typeface="Times New Roman"/>
                <a:cs typeface="Times New Roman"/>
                <a:sym typeface="Times New Roman"/>
              </a:rPr>
              <a:t>In order to alter the current patterns of STEM engagement, researchers of science capital assert that educators need to take a systems approach to the problem and provide youth with the full range of </a:t>
            </a:r>
            <a:r>
              <a:rPr lang="en" sz="1400" b="1">
                <a:solidFill>
                  <a:schemeClr val="dk1"/>
                </a:solidFill>
                <a:latin typeface="Times New Roman"/>
                <a:ea typeface="Times New Roman"/>
                <a:cs typeface="Times New Roman"/>
                <a:sym typeface="Times New Roman"/>
              </a:rPr>
              <a:t>supports needed to alter their career trajectories. This support system includes the family (broadly defined), friends, a community of other families, resources, experiences, educators, and mentors.</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0" y="744575"/>
            <a:ext cx="8520600" cy="13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Nunito Sans"/>
                <a:ea typeface="Nunito Sans"/>
                <a:cs typeface="Nunito Sans"/>
                <a:sym typeface="Nunito Sans"/>
              </a:rPr>
              <a:t>Cultivating Young Scientists Through Culture and Family Engagement</a:t>
            </a:r>
            <a:endParaRPr sz="3600">
              <a:latin typeface="Nunito Sans"/>
              <a:ea typeface="Nunito Sans"/>
              <a:cs typeface="Nunito Sans"/>
              <a:sym typeface="Nunito Sans"/>
            </a:endParaRPr>
          </a:p>
        </p:txBody>
      </p:sp>
      <p:sp>
        <p:nvSpPr>
          <p:cNvPr id="60" name="Google Shape;60;p13"/>
          <p:cNvSpPr txBox="1">
            <a:spLocks noGrp="1"/>
          </p:cNvSpPr>
          <p:nvPr>
            <p:ph type="subTitle" idx="1"/>
          </p:nvPr>
        </p:nvSpPr>
        <p:spPr>
          <a:xfrm>
            <a:off x="311700" y="3090900"/>
            <a:ext cx="8520600" cy="205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latin typeface="Nunito Sans"/>
                <a:ea typeface="Nunito Sans"/>
                <a:cs typeface="Nunito Sans"/>
                <a:sym typeface="Nunito Sans"/>
              </a:rPr>
              <a:t>Tara Henderson</a:t>
            </a:r>
            <a:endParaRPr sz="2200">
              <a:latin typeface="Nunito Sans"/>
              <a:ea typeface="Nunito Sans"/>
              <a:cs typeface="Nunito Sans"/>
              <a:sym typeface="Nunito Sans"/>
            </a:endParaRPr>
          </a:p>
          <a:p>
            <a:pPr marL="0" lvl="0" indent="0" algn="ctr" rtl="0">
              <a:spcBef>
                <a:spcPts val="0"/>
              </a:spcBef>
              <a:spcAft>
                <a:spcPts val="0"/>
              </a:spcAft>
              <a:buNone/>
            </a:pPr>
            <a:r>
              <a:rPr lang="en" sz="2200">
                <a:latin typeface="Nunito Sans"/>
                <a:ea typeface="Nunito Sans"/>
                <a:cs typeface="Nunito Sans"/>
                <a:sym typeface="Nunito Sans"/>
              </a:rPr>
              <a:t>Director of School and Community Programs</a:t>
            </a:r>
            <a:endParaRPr sz="2200">
              <a:latin typeface="Nunito Sans"/>
              <a:ea typeface="Nunito Sans"/>
              <a:cs typeface="Nunito Sans"/>
              <a:sym typeface="Nunito Sans"/>
            </a:endParaRPr>
          </a:p>
          <a:p>
            <a:pPr marL="0" lvl="0" indent="0" algn="l" rtl="0">
              <a:spcBef>
                <a:spcPts val="0"/>
              </a:spcBef>
              <a:spcAft>
                <a:spcPts val="0"/>
              </a:spcAft>
              <a:buNone/>
            </a:pPr>
            <a:endParaRPr sz="2200">
              <a:latin typeface="Nunito Sans"/>
              <a:ea typeface="Nunito Sans"/>
              <a:cs typeface="Nunito Sans"/>
              <a:sym typeface="Nunito Sans"/>
            </a:endParaRPr>
          </a:p>
          <a:p>
            <a:pPr marL="0" lvl="0" indent="0" algn="ctr" rtl="0">
              <a:spcBef>
                <a:spcPts val="0"/>
              </a:spcBef>
              <a:spcAft>
                <a:spcPts val="0"/>
              </a:spcAft>
              <a:buNone/>
            </a:pPr>
            <a:r>
              <a:rPr lang="en" sz="2200">
                <a:latin typeface="Nunito Sans"/>
                <a:ea typeface="Nunito Sans"/>
                <a:cs typeface="Nunito Sans"/>
                <a:sym typeface="Nunito Sans"/>
              </a:rPr>
              <a:t>Victoria Roanhorse</a:t>
            </a:r>
            <a:endParaRPr sz="2200">
              <a:latin typeface="Nunito Sans"/>
              <a:ea typeface="Nunito Sans"/>
              <a:cs typeface="Nunito Sans"/>
              <a:sym typeface="Nunito Sans"/>
            </a:endParaRPr>
          </a:p>
          <a:p>
            <a:pPr marL="0" lvl="0" indent="0" algn="ctr" rtl="0">
              <a:spcBef>
                <a:spcPts val="0"/>
              </a:spcBef>
              <a:spcAft>
                <a:spcPts val="0"/>
              </a:spcAft>
              <a:buNone/>
            </a:pPr>
            <a:r>
              <a:rPr lang="en" sz="2200">
                <a:latin typeface="Nunito Sans"/>
                <a:ea typeface="Nunito Sans"/>
                <a:cs typeface="Nunito Sans"/>
                <a:sym typeface="Nunito Sans"/>
              </a:rPr>
              <a:t>School and Community Programs Manager </a:t>
            </a:r>
            <a:endParaRPr sz="2200">
              <a:latin typeface="Nunito Sans"/>
              <a:ea typeface="Nunito Sans"/>
              <a:cs typeface="Nunito Sans"/>
              <a:sym typeface="Nunito Sans"/>
            </a:endParaRPr>
          </a:p>
        </p:txBody>
      </p:sp>
      <p:pic>
        <p:nvPicPr>
          <p:cNvPr id="61" name="Google Shape;61;p13"/>
          <p:cNvPicPr preferRelativeResize="0"/>
          <p:nvPr/>
        </p:nvPicPr>
        <p:blipFill rotWithShape="1">
          <a:blip r:embed="rId3">
            <a:alphaModFix/>
          </a:blip>
          <a:srcRect b="23634"/>
          <a:stretch/>
        </p:blipFill>
        <p:spPr>
          <a:xfrm>
            <a:off x="8535617" y="4568950"/>
            <a:ext cx="608383" cy="498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body" idx="1"/>
          </p:nvPr>
        </p:nvSpPr>
        <p:spPr>
          <a:xfrm>
            <a:off x="311700" y="6190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Clr>
                <a:schemeClr val="dk1"/>
              </a:buClr>
              <a:buSzPts val="1100"/>
              <a:buFont typeface="Arial"/>
              <a:buNone/>
            </a:pPr>
            <a:r>
              <a:rPr lang="en" sz="2400" b="1">
                <a:solidFill>
                  <a:srgbClr val="FFFFFF"/>
                </a:solidFill>
                <a:latin typeface="Nunito Sans"/>
                <a:ea typeface="Nunito Sans"/>
                <a:cs typeface="Nunito Sans"/>
                <a:sym typeface="Nunito Sans"/>
              </a:rPr>
              <a:t>Science Capital: </a:t>
            </a:r>
            <a:r>
              <a:rPr lang="en" sz="2200">
                <a:solidFill>
                  <a:srgbClr val="FFFFFF"/>
                </a:solidFill>
                <a:latin typeface="Nunito Sans"/>
                <a:ea typeface="Nunito Sans"/>
                <a:cs typeface="Nunito Sans"/>
                <a:sym typeface="Nunito Sans"/>
              </a:rPr>
              <a:t>the academic, social, and cultural aspects of a students’ life that may or may not encourage interest and participation in science.</a:t>
            </a:r>
            <a:endParaRPr sz="2200">
              <a:solidFill>
                <a:srgbClr val="FFFFFF"/>
              </a:solidFill>
              <a:latin typeface="Nunito Sans"/>
              <a:ea typeface="Nunito Sans"/>
              <a:cs typeface="Nunito Sans"/>
              <a:sym typeface="Nunito Sans"/>
            </a:endParaRPr>
          </a:p>
          <a:p>
            <a:pPr marL="0" lvl="0" indent="0" algn="l" rtl="0">
              <a:lnSpc>
                <a:spcPct val="100000"/>
              </a:lnSpc>
              <a:spcBef>
                <a:spcPts val="60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600"/>
              </a:spcBef>
              <a:spcAft>
                <a:spcPts val="0"/>
              </a:spcAft>
              <a:buClr>
                <a:schemeClr val="dk1"/>
              </a:buClr>
              <a:buSzPts val="1100"/>
              <a:buFont typeface="Arial"/>
              <a:buNone/>
            </a:pPr>
            <a:endParaRPr sz="2200">
              <a:solidFill>
                <a:srgbClr val="FFFFFF"/>
              </a:solidFill>
              <a:latin typeface="Nunito Sans"/>
              <a:ea typeface="Nunito Sans"/>
              <a:cs typeface="Nunito Sans"/>
              <a:sym typeface="Nunito Sans"/>
            </a:endParaRPr>
          </a:p>
          <a:p>
            <a:pPr marL="0" lvl="0" indent="0" algn="l" rtl="0">
              <a:lnSpc>
                <a:spcPct val="100000"/>
              </a:lnSpc>
              <a:spcBef>
                <a:spcPts val="600"/>
              </a:spcBef>
              <a:spcAft>
                <a:spcPts val="600"/>
              </a:spcAft>
              <a:buClr>
                <a:schemeClr val="dk1"/>
              </a:buClr>
              <a:buSzPts val="1100"/>
              <a:buFont typeface="Arial"/>
              <a:buNone/>
            </a:pPr>
            <a:r>
              <a:rPr lang="en" sz="2400" b="1">
                <a:solidFill>
                  <a:srgbClr val="FFFFFF"/>
                </a:solidFill>
                <a:latin typeface="Nunito Sans"/>
                <a:ea typeface="Nunito Sans"/>
                <a:cs typeface="Nunito Sans"/>
                <a:sym typeface="Nunito Sans"/>
              </a:rPr>
              <a:t>Family Habitus for Science: </a:t>
            </a:r>
            <a:r>
              <a:rPr lang="en" sz="2200">
                <a:solidFill>
                  <a:srgbClr val="FFFFFF"/>
                </a:solidFill>
                <a:latin typeface="Nunito Sans"/>
                <a:ea typeface="Nunito Sans"/>
                <a:cs typeface="Nunito Sans"/>
                <a:sym typeface="Nunito Sans"/>
              </a:rPr>
              <a:t>science and engineering is “‘who we are,’ and ‘what we do,’ and what is ‘usual for us’” (Archer et al., 2012)</a:t>
            </a:r>
            <a:endParaRPr sz="2200">
              <a:solidFill>
                <a:srgbClr val="FFFFFF"/>
              </a:solidFill>
              <a:latin typeface="Nunito Sans"/>
              <a:ea typeface="Nunito Sans"/>
              <a:cs typeface="Nunito Sans"/>
              <a:sym typeface="Nuni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Key Dimensions of Science Capital</a:t>
            </a:r>
            <a:endParaRPr>
              <a:latin typeface="Nunito Sans"/>
              <a:ea typeface="Nunito Sans"/>
              <a:cs typeface="Nunito Sans"/>
              <a:sym typeface="Nunito Sans"/>
            </a:endParaRPr>
          </a:p>
        </p:txBody>
      </p:sp>
      <p:sp>
        <p:nvSpPr>
          <p:cNvPr id="131" name="Google Shape;131;p22"/>
          <p:cNvSpPr txBox="1">
            <a:spLocks noGrp="1"/>
          </p:cNvSpPr>
          <p:nvPr>
            <p:ph type="body" idx="1"/>
          </p:nvPr>
        </p:nvSpPr>
        <p:spPr>
          <a:xfrm>
            <a:off x="311700" y="1607350"/>
            <a:ext cx="8520600" cy="29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FFFFFF"/>
                </a:solidFill>
                <a:latin typeface="Nunito Sans"/>
                <a:ea typeface="Nunito Sans"/>
                <a:cs typeface="Nunito Sans"/>
                <a:sym typeface="Nunito Sans"/>
              </a:rPr>
              <a:t>Scientific Literacy:</a:t>
            </a: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2200">
                <a:solidFill>
                  <a:srgbClr val="FFFFFF"/>
                </a:solidFill>
                <a:latin typeface="Nunito Sans"/>
                <a:ea typeface="Nunito Sans"/>
                <a:cs typeface="Nunito Sans"/>
                <a:sym typeface="Nunito Sans"/>
              </a:rPr>
              <a:t>A young person’s knowledge and understanding about science and how science works. This also includes their confidence in feeling that they know about science.</a:t>
            </a: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571500" algn="l" rtl="0">
              <a:lnSpc>
                <a:spcPct val="100000"/>
              </a:lnSpc>
              <a:spcBef>
                <a:spcPts val="0"/>
              </a:spcBef>
              <a:spcAft>
                <a:spcPts val="0"/>
              </a:spcAft>
              <a:buNone/>
            </a:pPr>
            <a:r>
              <a:rPr lang="en" sz="1400">
                <a:solidFill>
                  <a:srgbClr val="FFFFFF"/>
                </a:solidFill>
                <a:latin typeface="Nunito Sans"/>
                <a:ea typeface="Nunito Sans"/>
                <a:cs typeface="Nunito Sans"/>
                <a:sym typeface="Nunito Sans"/>
              </a:rPr>
              <a:t>Source: https//www.stem.org.uk/sites/default/files/pages/downloads/Science-Capital-Made-Clear.pdf</a:t>
            </a:r>
            <a:endParaRPr sz="1400">
              <a:solidFill>
                <a:srgbClr val="FFFFFF"/>
              </a:solidFill>
              <a:latin typeface="Nunito Sans"/>
              <a:ea typeface="Nunito Sans"/>
              <a:cs typeface="Nunito Sans"/>
              <a:sym typeface="Nuni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Key Dimensions of Science Capital</a:t>
            </a:r>
            <a:endParaRPr>
              <a:latin typeface="Nunito Sans"/>
              <a:ea typeface="Nunito Sans"/>
              <a:cs typeface="Nunito Sans"/>
              <a:sym typeface="Nunito Sans"/>
            </a:endParaRPr>
          </a:p>
        </p:txBody>
      </p:sp>
      <p:sp>
        <p:nvSpPr>
          <p:cNvPr id="138" name="Google Shape;138;p23"/>
          <p:cNvSpPr txBox="1">
            <a:spLocks noGrp="1"/>
          </p:cNvSpPr>
          <p:nvPr>
            <p:ph type="body" idx="1"/>
          </p:nvPr>
        </p:nvSpPr>
        <p:spPr>
          <a:xfrm>
            <a:off x="311700" y="1607350"/>
            <a:ext cx="8520600" cy="29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FFFFFF"/>
                </a:solidFill>
                <a:latin typeface="Nunito Sans"/>
                <a:ea typeface="Nunito Sans"/>
                <a:cs typeface="Nunito Sans"/>
                <a:sym typeface="Nunito Sans"/>
              </a:rPr>
              <a:t>Science-related Attitudes, Values, and Dispositions:</a:t>
            </a:r>
            <a:r>
              <a:rPr lang="en" sz="2400">
                <a:solidFill>
                  <a:srgbClr val="FFFFFF"/>
                </a:solidFill>
                <a:latin typeface="Nunito Sans"/>
                <a:ea typeface="Nunito Sans"/>
                <a:cs typeface="Nunito Sans"/>
                <a:sym typeface="Nunito Sans"/>
              </a:rPr>
              <a:t> </a:t>
            </a:r>
            <a:endParaRPr sz="2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2200">
                <a:solidFill>
                  <a:srgbClr val="FFFFFF"/>
                </a:solidFill>
                <a:latin typeface="Nunito Sans"/>
                <a:ea typeface="Nunito Sans"/>
                <a:cs typeface="Nunito Sans"/>
                <a:sym typeface="Nunito Sans"/>
              </a:rPr>
              <a:t>This refers to the extent to which a young person sees science as relevant to everyday life (for instance, the view that science is  ‘everywhere’).</a:t>
            </a: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571500" algn="l" rtl="0">
              <a:lnSpc>
                <a:spcPct val="100000"/>
              </a:lnSpc>
              <a:spcBef>
                <a:spcPts val="0"/>
              </a:spcBef>
              <a:spcAft>
                <a:spcPts val="0"/>
              </a:spcAft>
              <a:buNone/>
            </a:pPr>
            <a:r>
              <a:rPr lang="en" sz="1400">
                <a:solidFill>
                  <a:srgbClr val="FFFFFF"/>
                </a:solidFill>
                <a:latin typeface="Nunito Sans"/>
                <a:ea typeface="Nunito Sans"/>
                <a:cs typeface="Nunito Sans"/>
                <a:sym typeface="Nunito Sans"/>
              </a:rPr>
              <a:t>Source: https//www.stem.org.uk/sites/default/files/pages/downloads/Science-Capital-Made-Clear.pdf</a:t>
            </a:r>
            <a:endParaRPr sz="1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Key Dimensions of Science Capital</a:t>
            </a:r>
            <a:endParaRPr>
              <a:latin typeface="Nunito Sans"/>
              <a:ea typeface="Nunito Sans"/>
              <a:cs typeface="Nunito Sans"/>
              <a:sym typeface="Nunito Sans"/>
            </a:endParaRPr>
          </a:p>
        </p:txBody>
      </p:sp>
      <p:sp>
        <p:nvSpPr>
          <p:cNvPr id="145" name="Google Shape;145;p24"/>
          <p:cNvSpPr txBox="1">
            <a:spLocks noGrp="1"/>
          </p:cNvSpPr>
          <p:nvPr>
            <p:ph type="body" idx="1"/>
          </p:nvPr>
        </p:nvSpPr>
        <p:spPr>
          <a:xfrm>
            <a:off x="311700" y="1607350"/>
            <a:ext cx="8520600" cy="29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FFFFFF"/>
                </a:solidFill>
                <a:latin typeface="Nunito Sans"/>
                <a:ea typeface="Nunito Sans"/>
                <a:cs typeface="Nunito Sans"/>
                <a:sym typeface="Nunito Sans"/>
              </a:rPr>
              <a:t>Knowledge about the Transferability of Science:</a:t>
            </a:r>
            <a:r>
              <a:rPr lang="en" sz="2400">
                <a:solidFill>
                  <a:srgbClr val="FFFFFF"/>
                </a:solidFill>
                <a:latin typeface="Nunito Sans"/>
                <a:ea typeface="Nunito Sans"/>
                <a:cs typeface="Nunito Sans"/>
                <a:sym typeface="Nunito Sans"/>
              </a:rPr>
              <a:t> </a:t>
            </a:r>
            <a:endParaRPr sz="2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2200">
                <a:solidFill>
                  <a:srgbClr val="FFFFFF"/>
                </a:solidFill>
                <a:latin typeface="Nunito Sans"/>
                <a:ea typeface="Nunito Sans"/>
                <a:cs typeface="Nunito Sans"/>
                <a:sym typeface="Nunito Sans"/>
              </a:rPr>
              <a:t>Understanding the utility and broad application of science qualifications, knowledge, and skills used in science (e.g. that these can  lead to a wide range of jobs beyond, not just in, science fields).</a:t>
            </a: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571500" algn="l" rtl="0">
              <a:lnSpc>
                <a:spcPct val="100000"/>
              </a:lnSpc>
              <a:spcBef>
                <a:spcPts val="0"/>
              </a:spcBef>
              <a:spcAft>
                <a:spcPts val="0"/>
              </a:spcAft>
              <a:buNone/>
            </a:pPr>
            <a:r>
              <a:rPr lang="en" sz="1400">
                <a:solidFill>
                  <a:srgbClr val="FFFFFF"/>
                </a:solidFill>
                <a:latin typeface="Nunito Sans"/>
                <a:ea typeface="Nunito Sans"/>
                <a:cs typeface="Nunito Sans"/>
                <a:sym typeface="Nunito Sans"/>
              </a:rPr>
              <a:t>Source: https//www.stem.org.uk/sites/default/files/pages/downloads/Science-Capital-Made-Clear.pdf</a:t>
            </a:r>
            <a:endParaRPr sz="1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Key Dimensions of Science Capital</a:t>
            </a:r>
            <a:endParaRPr>
              <a:latin typeface="Nunito Sans"/>
              <a:ea typeface="Nunito Sans"/>
              <a:cs typeface="Nunito Sans"/>
              <a:sym typeface="Nunito Sans"/>
            </a:endParaRPr>
          </a:p>
        </p:txBody>
      </p:sp>
      <p:sp>
        <p:nvSpPr>
          <p:cNvPr id="152" name="Google Shape;152;p25"/>
          <p:cNvSpPr txBox="1">
            <a:spLocks noGrp="1"/>
          </p:cNvSpPr>
          <p:nvPr>
            <p:ph type="body" idx="1"/>
          </p:nvPr>
        </p:nvSpPr>
        <p:spPr>
          <a:xfrm>
            <a:off x="311700" y="1607350"/>
            <a:ext cx="8520600" cy="29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FFFFFF"/>
                </a:solidFill>
                <a:latin typeface="Nunito Sans"/>
                <a:ea typeface="Nunito Sans"/>
                <a:cs typeface="Nunito Sans"/>
                <a:sym typeface="Nunito Sans"/>
              </a:rPr>
              <a:t>Science Media Consumption</a:t>
            </a:r>
            <a:r>
              <a:rPr lang="en" sz="2400">
                <a:solidFill>
                  <a:srgbClr val="FFFFFF"/>
                </a:solidFill>
                <a:latin typeface="Nunito Sans"/>
                <a:ea typeface="Nunito Sans"/>
                <a:cs typeface="Nunito Sans"/>
                <a:sym typeface="Nunito Sans"/>
              </a:rPr>
              <a:t>: </a:t>
            </a:r>
            <a:endParaRPr sz="2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2200">
                <a:solidFill>
                  <a:srgbClr val="FFFFFF"/>
                </a:solidFill>
                <a:latin typeface="Nunito Sans"/>
                <a:ea typeface="Nunito Sans"/>
                <a:cs typeface="Nunito Sans"/>
                <a:sym typeface="Nunito Sans"/>
              </a:rPr>
              <a:t>The extent to which a person, for example, watches science- related television, reads science-related books, magazines and engages with science-related internet content.</a:t>
            </a: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571500" algn="l" rtl="0">
              <a:lnSpc>
                <a:spcPct val="100000"/>
              </a:lnSpc>
              <a:spcBef>
                <a:spcPts val="0"/>
              </a:spcBef>
              <a:spcAft>
                <a:spcPts val="0"/>
              </a:spcAft>
              <a:buNone/>
            </a:pPr>
            <a:r>
              <a:rPr lang="en" sz="1400">
                <a:solidFill>
                  <a:srgbClr val="FFFFFF"/>
                </a:solidFill>
                <a:latin typeface="Nunito Sans"/>
                <a:ea typeface="Nunito Sans"/>
                <a:cs typeface="Nunito Sans"/>
                <a:sym typeface="Nunito Sans"/>
              </a:rPr>
              <a:t>Source: https//www.stem.org.uk/sites/default/files/pages/downloads/Science-Capital-Made-Clear.pdf</a:t>
            </a:r>
            <a:endParaRPr sz="1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Key Dimensions of Science Capital</a:t>
            </a:r>
            <a:endParaRPr>
              <a:latin typeface="Nunito Sans"/>
              <a:ea typeface="Nunito Sans"/>
              <a:cs typeface="Nunito Sans"/>
              <a:sym typeface="Nunito Sans"/>
            </a:endParaRPr>
          </a:p>
        </p:txBody>
      </p:sp>
      <p:sp>
        <p:nvSpPr>
          <p:cNvPr id="159" name="Google Shape;159;p26"/>
          <p:cNvSpPr txBox="1">
            <a:spLocks noGrp="1"/>
          </p:cNvSpPr>
          <p:nvPr>
            <p:ph type="body" idx="1"/>
          </p:nvPr>
        </p:nvSpPr>
        <p:spPr>
          <a:xfrm>
            <a:off x="311700" y="1607350"/>
            <a:ext cx="8520600" cy="29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FFFFFF"/>
                </a:solidFill>
                <a:latin typeface="Nunito Sans"/>
                <a:ea typeface="Nunito Sans"/>
                <a:cs typeface="Nunito Sans"/>
                <a:sym typeface="Nunito Sans"/>
              </a:rPr>
              <a:t>Participation in/out of Science Learning Contexts:</a:t>
            </a:r>
            <a:r>
              <a:rPr lang="en" sz="2400">
                <a:solidFill>
                  <a:srgbClr val="FFFFFF"/>
                </a:solidFill>
                <a:latin typeface="Nunito Sans"/>
                <a:ea typeface="Nunito Sans"/>
                <a:cs typeface="Nunito Sans"/>
                <a:sym typeface="Nunito Sans"/>
              </a:rPr>
              <a:t> </a:t>
            </a:r>
            <a:endParaRPr sz="2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2200">
                <a:solidFill>
                  <a:srgbClr val="FFFFFF"/>
                </a:solidFill>
                <a:latin typeface="Nunito Sans"/>
                <a:ea typeface="Nunito Sans"/>
                <a:cs typeface="Nunito Sans"/>
                <a:sym typeface="Nunito Sans"/>
              </a:rPr>
              <a:t>How often a young person participates in informal science learning contexts, such as science museums, science clubs, fairs, etc.</a:t>
            </a: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571500" algn="l" rtl="0">
              <a:lnSpc>
                <a:spcPct val="100000"/>
              </a:lnSpc>
              <a:spcBef>
                <a:spcPts val="0"/>
              </a:spcBef>
              <a:spcAft>
                <a:spcPts val="0"/>
              </a:spcAft>
              <a:buNone/>
            </a:pPr>
            <a:r>
              <a:rPr lang="en" sz="1400">
                <a:solidFill>
                  <a:srgbClr val="FFFFFF"/>
                </a:solidFill>
                <a:latin typeface="Nunito Sans"/>
                <a:ea typeface="Nunito Sans"/>
                <a:cs typeface="Nunito Sans"/>
                <a:sym typeface="Nunito Sans"/>
              </a:rPr>
              <a:t>Source: https//www.stem.org.uk/sites/default/files/pages/downloads/Science-Capital-Made-Clear.pdf</a:t>
            </a:r>
            <a:endParaRPr sz="1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Key Dimensions of Science Capital</a:t>
            </a:r>
            <a:endParaRPr>
              <a:latin typeface="Nunito Sans"/>
              <a:ea typeface="Nunito Sans"/>
              <a:cs typeface="Nunito Sans"/>
              <a:sym typeface="Nunito Sans"/>
            </a:endParaRPr>
          </a:p>
        </p:txBody>
      </p:sp>
      <p:sp>
        <p:nvSpPr>
          <p:cNvPr id="166" name="Google Shape;166;p27"/>
          <p:cNvSpPr txBox="1">
            <a:spLocks noGrp="1"/>
          </p:cNvSpPr>
          <p:nvPr>
            <p:ph type="body" idx="1"/>
          </p:nvPr>
        </p:nvSpPr>
        <p:spPr>
          <a:xfrm>
            <a:off x="311700" y="1607350"/>
            <a:ext cx="8520600" cy="29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FFFFFF"/>
                </a:solidFill>
                <a:latin typeface="Nunito Sans"/>
                <a:ea typeface="Nunito Sans"/>
                <a:cs typeface="Nunito Sans"/>
                <a:sym typeface="Nunito Sans"/>
              </a:rPr>
              <a:t>Family Science Skills, Knowledge, and Qualifications</a:t>
            </a:r>
            <a:r>
              <a:rPr lang="en" sz="2400">
                <a:solidFill>
                  <a:srgbClr val="FFFFFF"/>
                </a:solidFill>
                <a:latin typeface="Nunito Sans"/>
                <a:ea typeface="Nunito Sans"/>
                <a:cs typeface="Nunito Sans"/>
                <a:sym typeface="Nunito Sans"/>
              </a:rPr>
              <a:t>: </a:t>
            </a:r>
            <a:endParaRPr sz="2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2200">
                <a:solidFill>
                  <a:srgbClr val="FFFFFF"/>
                </a:solidFill>
                <a:latin typeface="Nunito Sans"/>
                <a:ea typeface="Nunito Sans"/>
                <a:cs typeface="Nunito Sans"/>
                <a:sym typeface="Nunito Sans"/>
              </a:rPr>
              <a:t>The extent to which a young person’s  family have science-related skills, qualifications, jobs, and interests. </a:t>
            </a: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571500" algn="l" rtl="0">
              <a:lnSpc>
                <a:spcPct val="100000"/>
              </a:lnSpc>
              <a:spcBef>
                <a:spcPts val="0"/>
              </a:spcBef>
              <a:spcAft>
                <a:spcPts val="0"/>
              </a:spcAft>
              <a:buNone/>
            </a:pPr>
            <a:r>
              <a:rPr lang="en" sz="1400">
                <a:solidFill>
                  <a:srgbClr val="FFFFFF"/>
                </a:solidFill>
                <a:latin typeface="Nunito Sans"/>
                <a:ea typeface="Nunito Sans"/>
                <a:cs typeface="Nunito Sans"/>
                <a:sym typeface="Nunito Sans"/>
              </a:rPr>
              <a:t>Source: https//www.stem.org.uk/sites/default/files/pages/downloads/Science-Capital-Made-Clear.pdf</a:t>
            </a:r>
            <a:endParaRPr sz="1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Key Dimensions of Science Capital</a:t>
            </a:r>
            <a:endParaRPr>
              <a:latin typeface="Nunito Sans"/>
              <a:ea typeface="Nunito Sans"/>
              <a:cs typeface="Nunito Sans"/>
              <a:sym typeface="Nunito Sans"/>
            </a:endParaRPr>
          </a:p>
        </p:txBody>
      </p:sp>
      <p:sp>
        <p:nvSpPr>
          <p:cNvPr id="173" name="Google Shape;173;p28"/>
          <p:cNvSpPr txBox="1">
            <a:spLocks noGrp="1"/>
          </p:cNvSpPr>
          <p:nvPr>
            <p:ph type="body" idx="1"/>
          </p:nvPr>
        </p:nvSpPr>
        <p:spPr>
          <a:xfrm>
            <a:off x="311700" y="1607350"/>
            <a:ext cx="8520600" cy="29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FFFFFF"/>
                </a:solidFill>
                <a:latin typeface="Nunito Sans"/>
                <a:ea typeface="Nunito Sans"/>
                <a:cs typeface="Nunito Sans"/>
                <a:sym typeface="Nunito Sans"/>
              </a:rPr>
              <a:t>Knowing People in Science Related Roles:</a:t>
            </a:r>
            <a:r>
              <a:rPr lang="en" sz="2400">
                <a:solidFill>
                  <a:srgbClr val="FFFFFF"/>
                </a:solidFill>
                <a:latin typeface="Nunito Sans"/>
                <a:ea typeface="Nunito Sans"/>
                <a:cs typeface="Nunito Sans"/>
                <a:sym typeface="Nunito Sans"/>
              </a:rPr>
              <a:t> </a:t>
            </a:r>
            <a:endParaRPr sz="2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2200">
                <a:solidFill>
                  <a:srgbClr val="FFFFFF"/>
                </a:solidFill>
                <a:latin typeface="Nunito Sans"/>
                <a:ea typeface="Nunito Sans"/>
                <a:cs typeface="Nunito Sans"/>
                <a:sym typeface="Nunito Sans"/>
              </a:rPr>
              <a:t>The people a young person knows (in a meaningful way) in their family, friends, peer, and community circles who work in science-related roles.</a:t>
            </a: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571500" algn="l" rtl="0">
              <a:lnSpc>
                <a:spcPct val="100000"/>
              </a:lnSpc>
              <a:spcBef>
                <a:spcPts val="0"/>
              </a:spcBef>
              <a:spcAft>
                <a:spcPts val="0"/>
              </a:spcAft>
              <a:buNone/>
            </a:pPr>
            <a:r>
              <a:rPr lang="en" sz="1400">
                <a:solidFill>
                  <a:srgbClr val="FFFFFF"/>
                </a:solidFill>
                <a:latin typeface="Nunito Sans"/>
                <a:ea typeface="Nunito Sans"/>
                <a:cs typeface="Nunito Sans"/>
                <a:sym typeface="Nunito Sans"/>
              </a:rPr>
              <a:t>Source: https//www.stem.org.uk/sites/default/files/pages/downloads/Science-Capital-Made-Clear.pdf</a:t>
            </a:r>
            <a:endParaRPr sz="1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Key Dimensions of Science Capital</a:t>
            </a:r>
            <a:endParaRPr>
              <a:latin typeface="Nunito Sans"/>
              <a:ea typeface="Nunito Sans"/>
              <a:cs typeface="Nunito Sans"/>
              <a:sym typeface="Nunito Sans"/>
            </a:endParaRPr>
          </a:p>
        </p:txBody>
      </p:sp>
      <p:sp>
        <p:nvSpPr>
          <p:cNvPr id="180" name="Google Shape;180;p29"/>
          <p:cNvSpPr txBox="1">
            <a:spLocks noGrp="1"/>
          </p:cNvSpPr>
          <p:nvPr>
            <p:ph type="body" idx="1"/>
          </p:nvPr>
        </p:nvSpPr>
        <p:spPr>
          <a:xfrm>
            <a:off x="311700" y="1607350"/>
            <a:ext cx="8520600" cy="29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FFFFFF"/>
                </a:solidFill>
                <a:latin typeface="Nunito Sans"/>
                <a:ea typeface="Nunito Sans"/>
                <a:cs typeface="Nunito Sans"/>
                <a:sym typeface="Nunito Sans"/>
              </a:rPr>
              <a:t>Talking about Science in Everyday Life:</a:t>
            </a:r>
            <a:r>
              <a:rPr lang="en" sz="2400">
                <a:solidFill>
                  <a:srgbClr val="FFFFFF"/>
                </a:solidFill>
                <a:latin typeface="Nunito Sans"/>
                <a:ea typeface="Nunito Sans"/>
                <a:cs typeface="Nunito Sans"/>
                <a:sym typeface="Nunito Sans"/>
              </a:rPr>
              <a:t> </a:t>
            </a:r>
            <a:endParaRPr sz="2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r>
              <a:rPr lang="en" sz="2200">
                <a:solidFill>
                  <a:srgbClr val="FFFFFF"/>
                </a:solidFill>
                <a:latin typeface="Nunito Sans"/>
                <a:ea typeface="Nunito Sans"/>
                <a:cs typeface="Nunito Sans"/>
                <a:sym typeface="Nunito Sans"/>
              </a:rPr>
              <a:t>How often a young person talks about science out of school with key people in their lives (e.g. friends, siblings, parents, neighbors, community members) and the extent to which a young person is encouraged to continue with science by key people in their lives.</a:t>
            </a: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571500" algn="l" rtl="0">
              <a:lnSpc>
                <a:spcPct val="100000"/>
              </a:lnSpc>
              <a:spcBef>
                <a:spcPts val="0"/>
              </a:spcBef>
              <a:spcAft>
                <a:spcPts val="0"/>
              </a:spcAft>
              <a:buNone/>
            </a:pPr>
            <a:r>
              <a:rPr lang="en" sz="1400">
                <a:solidFill>
                  <a:srgbClr val="FFFFFF"/>
                </a:solidFill>
                <a:latin typeface="Nunito Sans"/>
                <a:ea typeface="Nunito Sans"/>
                <a:cs typeface="Nunito Sans"/>
                <a:sym typeface="Nunito Sans"/>
              </a:rPr>
              <a:t>Source: https//www.stem.org.uk/sites/default/files/pages/downloads/Science-Capital-Made-Clear.pdf</a:t>
            </a:r>
            <a:endParaRPr sz="1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0"/>
          <p:cNvPicPr preferRelativeResize="0"/>
          <p:nvPr/>
        </p:nvPicPr>
        <p:blipFill>
          <a:blip r:embed="rId3">
            <a:alphaModFix/>
          </a:blip>
          <a:stretch>
            <a:fillRect/>
          </a:stretch>
        </p:blipFill>
        <p:spPr>
          <a:xfrm>
            <a:off x="0" y="1514925"/>
            <a:ext cx="3919650" cy="3628574"/>
          </a:xfrm>
          <a:prstGeom prst="rect">
            <a:avLst/>
          </a:prstGeom>
          <a:noFill/>
          <a:ln>
            <a:noFill/>
          </a:ln>
        </p:spPr>
      </p:pic>
      <p:pic>
        <p:nvPicPr>
          <p:cNvPr id="187" name="Google Shape;187;p30"/>
          <p:cNvPicPr preferRelativeResize="0"/>
          <p:nvPr/>
        </p:nvPicPr>
        <p:blipFill>
          <a:blip r:embed="rId4">
            <a:alphaModFix/>
          </a:blip>
          <a:stretch>
            <a:fillRect/>
          </a:stretch>
        </p:blipFill>
        <p:spPr>
          <a:xfrm>
            <a:off x="5684031" y="0"/>
            <a:ext cx="3459969" cy="3716898"/>
          </a:xfrm>
          <a:prstGeom prst="rect">
            <a:avLst/>
          </a:prstGeom>
          <a:noFill/>
          <a:ln>
            <a:noFill/>
          </a:ln>
        </p:spPr>
      </p:pic>
      <p:sp>
        <p:nvSpPr>
          <p:cNvPr id="188" name="Google Shape;188;p30"/>
          <p:cNvSpPr txBox="1"/>
          <p:nvPr/>
        </p:nvSpPr>
        <p:spPr>
          <a:xfrm>
            <a:off x="625075" y="347450"/>
            <a:ext cx="4350900" cy="7113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000"/>
              </a:spcAft>
              <a:buNone/>
            </a:pPr>
            <a:r>
              <a:rPr lang="en" sz="1300">
                <a:latin typeface="Nunito Sans"/>
                <a:ea typeface="Nunito Sans"/>
                <a:cs typeface="Nunito Sans"/>
                <a:sym typeface="Nunito Sans"/>
              </a:rPr>
              <a:t>I as a parent, I have enjoyed the opportunity for my child to extend his knowledge of things in the world. My child has enjoyed the experience that is hands on.</a:t>
            </a:r>
            <a:endParaRPr sz="1300">
              <a:latin typeface="Nunito Sans"/>
              <a:ea typeface="Nunito Sans"/>
              <a:cs typeface="Nunito Sans"/>
              <a:sym typeface="Nunito Sans"/>
            </a:endParaRPr>
          </a:p>
        </p:txBody>
      </p:sp>
      <p:sp>
        <p:nvSpPr>
          <p:cNvPr id="189" name="Google Shape;189;p30"/>
          <p:cNvSpPr txBox="1"/>
          <p:nvPr/>
        </p:nvSpPr>
        <p:spPr>
          <a:xfrm>
            <a:off x="3820325" y="3989775"/>
            <a:ext cx="3804000" cy="711300"/>
          </a:xfrm>
          <a:prstGeom prst="rect">
            <a:avLst/>
          </a:prstGeom>
          <a:solidFill>
            <a:srgbClr val="CCCCCC"/>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000"/>
              </a:spcAft>
              <a:buNone/>
            </a:pPr>
            <a:r>
              <a:rPr lang="en" sz="1300">
                <a:latin typeface="Nunito Sans"/>
                <a:ea typeface="Nunito Sans"/>
                <a:cs typeface="Nunito Sans"/>
                <a:sym typeface="Nunito Sans"/>
              </a:rPr>
              <a:t>Exploring science with an atypically developing child is similar to exploring with a typically developing child - Just need patience!</a:t>
            </a:r>
            <a:endParaRPr sz="1300">
              <a:latin typeface="Nunito Sans"/>
              <a:ea typeface="Nunito Sans"/>
              <a:cs typeface="Nunito Sans"/>
              <a:sym typeface="Nunito Sans"/>
            </a:endParaRPr>
          </a:p>
        </p:txBody>
      </p:sp>
      <p:sp>
        <p:nvSpPr>
          <p:cNvPr id="190" name="Google Shape;190;p30"/>
          <p:cNvSpPr txBox="1"/>
          <p:nvPr/>
        </p:nvSpPr>
        <p:spPr>
          <a:xfrm rot="-442">
            <a:off x="3671519" y="1661255"/>
            <a:ext cx="2331900" cy="6780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Nunito Sans"/>
                <a:ea typeface="Nunito Sans"/>
                <a:cs typeface="Nunito Sans"/>
                <a:sym typeface="Nunito Sans"/>
              </a:rPr>
              <a:t>I discovered that I can do small but fun science related things with my kids.</a:t>
            </a:r>
            <a:endParaRPr sz="1300">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Sans"/>
                <a:ea typeface="Nunito Sans"/>
                <a:cs typeface="Nunito Sans"/>
                <a:sym typeface="Nunito Sans"/>
              </a:rPr>
              <a:t>Who we are...</a:t>
            </a:r>
            <a:endParaRPr>
              <a:latin typeface="Nunito Sans"/>
              <a:ea typeface="Nunito Sans"/>
              <a:cs typeface="Nunito Sans"/>
              <a:sym typeface="Nunito Sans"/>
            </a:endParaRPr>
          </a:p>
        </p:txBody>
      </p:sp>
      <p:sp>
        <p:nvSpPr>
          <p:cNvPr id="67" name="Google Shape;67;p14"/>
          <p:cNvSpPr txBox="1">
            <a:spLocks noGrp="1"/>
          </p:cNvSpPr>
          <p:nvPr>
            <p:ph type="body" idx="1"/>
          </p:nvPr>
        </p:nvSpPr>
        <p:spPr>
          <a:xfrm>
            <a:off x="559225" y="3981400"/>
            <a:ext cx="3299400" cy="507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Nunito Sans"/>
                <a:ea typeface="Nunito Sans"/>
                <a:cs typeface="Nunito Sans"/>
                <a:sym typeface="Nunito Sans"/>
              </a:rPr>
              <a:t>Tara Henderson</a:t>
            </a:r>
            <a:endParaRPr>
              <a:latin typeface="Nunito Sans"/>
              <a:ea typeface="Nunito Sans"/>
              <a:cs typeface="Nunito Sans"/>
              <a:sym typeface="Nunito Sans"/>
            </a:endParaRPr>
          </a:p>
        </p:txBody>
      </p:sp>
      <p:sp>
        <p:nvSpPr>
          <p:cNvPr id="68" name="Google Shape;68;p14"/>
          <p:cNvSpPr txBox="1">
            <a:spLocks noGrp="1"/>
          </p:cNvSpPr>
          <p:nvPr>
            <p:ph type="body" idx="2"/>
          </p:nvPr>
        </p:nvSpPr>
        <p:spPr>
          <a:xfrm>
            <a:off x="4777850" y="2676475"/>
            <a:ext cx="1882800" cy="46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Nunito Sans"/>
                <a:ea typeface="Nunito Sans"/>
                <a:cs typeface="Nunito Sans"/>
                <a:sym typeface="Nunito Sans"/>
              </a:rPr>
              <a:t>Victoria Roanhorse</a:t>
            </a:r>
            <a:endParaRPr>
              <a:latin typeface="Nunito Sans"/>
              <a:ea typeface="Nunito Sans"/>
              <a:cs typeface="Nunito Sans"/>
              <a:sym typeface="Nunito Sans"/>
            </a:endParaRPr>
          </a:p>
        </p:txBody>
      </p:sp>
      <p:pic>
        <p:nvPicPr>
          <p:cNvPr id="69" name="Google Shape;69;p14"/>
          <p:cNvPicPr preferRelativeResize="0"/>
          <p:nvPr/>
        </p:nvPicPr>
        <p:blipFill>
          <a:blip r:embed="rId3">
            <a:alphaModFix/>
          </a:blip>
          <a:stretch>
            <a:fillRect/>
          </a:stretch>
        </p:blipFill>
        <p:spPr>
          <a:xfrm>
            <a:off x="559231" y="1332349"/>
            <a:ext cx="3299374" cy="2478798"/>
          </a:xfrm>
          <a:prstGeom prst="rect">
            <a:avLst/>
          </a:prstGeom>
          <a:noFill/>
          <a:ln>
            <a:noFill/>
          </a:ln>
        </p:spPr>
      </p:pic>
      <p:pic>
        <p:nvPicPr>
          <p:cNvPr id="70" name="Google Shape;70;p14"/>
          <p:cNvPicPr preferRelativeResize="0"/>
          <p:nvPr/>
        </p:nvPicPr>
        <p:blipFill rotWithShape="1">
          <a:blip r:embed="rId4">
            <a:alphaModFix/>
          </a:blip>
          <a:srcRect b="16513"/>
          <a:stretch/>
        </p:blipFill>
        <p:spPr>
          <a:xfrm>
            <a:off x="6660575" y="670250"/>
            <a:ext cx="2428876" cy="42940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1"/>
          <p:cNvPicPr preferRelativeResize="0"/>
          <p:nvPr/>
        </p:nvPicPr>
        <p:blipFill>
          <a:blip r:embed="rId3">
            <a:alphaModFix/>
          </a:blip>
          <a:stretch>
            <a:fillRect/>
          </a:stretch>
        </p:blipFill>
        <p:spPr>
          <a:xfrm>
            <a:off x="0" y="0"/>
            <a:ext cx="4800605" cy="5143500"/>
          </a:xfrm>
          <a:prstGeom prst="rect">
            <a:avLst/>
          </a:prstGeom>
          <a:noFill/>
          <a:ln>
            <a:noFill/>
          </a:ln>
        </p:spPr>
      </p:pic>
      <p:sp>
        <p:nvSpPr>
          <p:cNvPr id="197" name="Google Shape;197;p31"/>
          <p:cNvSpPr txBox="1"/>
          <p:nvPr/>
        </p:nvSpPr>
        <p:spPr>
          <a:xfrm>
            <a:off x="5019450" y="1347977"/>
            <a:ext cx="1968000" cy="5622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300">
                <a:latin typeface="Nunito Sans"/>
                <a:ea typeface="Nunito Sans"/>
                <a:cs typeface="Nunito Sans"/>
                <a:sym typeface="Nunito Sans"/>
              </a:rPr>
              <a:t>I discovered my kid will eat brussel sprouts</a:t>
            </a:r>
            <a:endParaRPr sz="1300">
              <a:latin typeface="Nunito Sans"/>
              <a:ea typeface="Nunito Sans"/>
              <a:cs typeface="Nunito Sans"/>
              <a:sym typeface="Nunito Sans"/>
            </a:endParaRPr>
          </a:p>
        </p:txBody>
      </p:sp>
      <p:sp>
        <p:nvSpPr>
          <p:cNvPr id="198" name="Google Shape;198;p31"/>
          <p:cNvSpPr txBox="1"/>
          <p:nvPr/>
        </p:nvSpPr>
        <p:spPr>
          <a:xfrm>
            <a:off x="5214950" y="2600700"/>
            <a:ext cx="3641400" cy="7773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Nunito Sans"/>
                <a:ea typeface="Nunito Sans"/>
                <a:cs typeface="Nunito Sans"/>
                <a:sym typeface="Nunito Sans"/>
              </a:rPr>
              <a:t>Thank you for your patience and dedication to science. My family and I learned a lot, I also learned a lot, it brought our families together.</a:t>
            </a:r>
            <a:endParaRPr sz="1300">
              <a:latin typeface="Nunito Sans"/>
              <a:ea typeface="Nunito Sans"/>
              <a:cs typeface="Nunito Sans"/>
              <a:sym typeface="Nunito Sans"/>
            </a:endParaRPr>
          </a:p>
        </p:txBody>
      </p:sp>
      <p:sp>
        <p:nvSpPr>
          <p:cNvPr id="199" name="Google Shape;199;p31"/>
          <p:cNvSpPr txBox="1"/>
          <p:nvPr/>
        </p:nvSpPr>
        <p:spPr>
          <a:xfrm>
            <a:off x="5019450" y="4068525"/>
            <a:ext cx="2108700" cy="5622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Nunito Sans"/>
                <a:ea typeface="Nunito Sans"/>
                <a:cs typeface="Nunito Sans"/>
                <a:sym typeface="Nunito Sans"/>
              </a:rPr>
              <a:t>Shaving cream has a lot more uses than I thought.</a:t>
            </a:r>
            <a:endParaRPr sz="1300">
              <a:latin typeface="Nunito Sans"/>
              <a:ea typeface="Nunito Sans"/>
              <a:cs typeface="Nunito Sans"/>
              <a:sym typeface="Nunito Sans"/>
            </a:endParaRPr>
          </a:p>
        </p:txBody>
      </p:sp>
      <p:sp>
        <p:nvSpPr>
          <p:cNvPr id="200" name="Google Shape;200;p31"/>
          <p:cNvSpPr txBox="1"/>
          <p:nvPr/>
        </p:nvSpPr>
        <p:spPr>
          <a:xfrm>
            <a:off x="6656775" y="214775"/>
            <a:ext cx="2199600" cy="7773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Nunito Sans"/>
                <a:ea typeface="Nunito Sans"/>
                <a:cs typeface="Nunito Sans"/>
                <a:sym typeface="Nunito Sans"/>
              </a:rPr>
              <a:t>That this class opened my eyes to new ways to allow kids to learn about nature</a:t>
            </a:r>
            <a:endParaRPr sz="1300">
              <a:latin typeface="Nunito Sans"/>
              <a:ea typeface="Nunito Sans"/>
              <a:cs typeface="Nunito Sans"/>
              <a:sym typeface="Nuni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360"/>
              </a:spcBef>
              <a:spcAft>
                <a:spcPts val="600"/>
              </a:spcAft>
              <a:buNone/>
            </a:pPr>
            <a:r>
              <a:rPr lang="en" sz="2400">
                <a:latin typeface="Nunito Sans"/>
                <a:ea typeface="Nunito Sans"/>
                <a:cs typeface="Nunito Sans"/>
                <a:sym typeface="Nunito Sans"/>
              </a:rPr>
              <a:t>A Few Basic Facts for the Navajo (Diné) Nation</a:t>
            </a:r>
            <a:endParaRPr>
              <a:latin typeface="Nunito Sans"/>
              <a:ea typeface="Nunito Sans"/>
              <a:cs typeface="Nunito Sans"/>
              <a:sym typeface="Nunito Sans"/>
            </a:endParaRPr>
          </a:p>
        </p:txBody>
      </p:sp>
      <p:sp>
        <p:nvSpPr>
          <p:cNvPr id="207" name="Google Shape;207;p32"/>
          <p:cNvSpPr txBox="1">
            <a:spLocks noGrp="1"/>
          </p:cNvSpPr>
          <p:nvPr>
            <p:ph type="body" idx="2"/>
          </p:nvPr>
        </p:nvSpPr>
        <p:spPr>
          <a:xfrm>
            <a:off x="4832400" y="1501225"/>
            <a:ext cx="3999900" cy="27189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Nunito Sans"/>
              <a:buChar char="●"/>
            </a:pPr>
            <a:r>
              <a:rPr lang="en">
                <a:latin typeface="Nunito Sans"/>
                <a:ea typeface="Nunito Sans"/>
                <a:cs typeface="Nunito Sans"/>
                <a:sym typeface="Nunito Sans"/>
              </a:rPr>
              <a:t>Largest reservation covering over 27,000 miles.</a:t>
            </a:r>
            <a:endParaRPr>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
                <a:latin typeface="Nunito Sans"/>
                <a:ea typeface="Nunito Sans"/>
                <a:cs typeface="Nunito Sans"/>
                <a:sym typeface="Nunito Sans"/>
              </a:rPr>
              <a:t>Most homes do not have electricity, running water, or telephones.</a:t>
            </a:r>
            <a:endParaRPr>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
                <a:latin typeface="Nunito Sans"/>
                <a:ea typeface="Nunito Sans"/>
                <a:cs typeface="Nunito Sans"/>
                <a:sym typeface="Nunito Sans"/>
              </a:rPr>
              <a:t>~ 50% (180,000) of Navajo tribal members live on or near the Navajo Nation.</a:t>
            </a:r>
            <a:endParaRPr>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
                <a:latin typeface="Nunito Sans"/>
                <a:ea typeface="Nunito Sans"/>
                <a:cs typeface="Nunito Sans"/>
                <a:sym typeface="Nunito Sans"/>
              </a:rPr>
              <a:t>32% of households have an income of less than $15,000.</a:t>
            </a:r>
            <a:endParaRPr>
              <a:latin typeface="Nunito Sans"/>
              <a:ea typeface="Nunito Sans"/>
              <a:cs typeface="Nunito Sans"/>
              <a:sym typeface="Nunito Sans"/>
            </a:endParaRPr>
          </a:p>
        </p:txBody>
      </p:sp>
      <p:pic>
        <p:nvPicPr>
          <p:cNvPr id="208" name="Google Shape;208;p32"/>
          <p:cNvPicPr preferRelativeResize="0"/>
          <p:nvPr/>
        </p:nvPicPr>
        <p:blipFill>
          <a:blip r:embed="rId3">
            <a:alphaModFix/>
          </a:blip>
          <a:stretch>
            <a:fillRect/>
          </a:stretch>
        </p:blipFill>
        <p:spPr>
          <a:xfrm>
            <a:off x="311700" y="1501217"/>
            <a:ext cx="4325525" cy="27189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3"/>
          <p:cNvPicPr preferRelativeResize="0"/>
          <p:nvPr/>
        </p:nvPicPr>
        <p:blipFill rotWithShape="1">
          <a:blip r:embed="rId3">
            <a:alphaModFix/>
          </a:blip>
          <a:srcRect l="12365" t="6464" r="15661" b="31435"/>
          <a:stretch/>
        </p:blipFill>
        <p:spPr>
          <a:xfrm>
            <a:off x="149800" y="1145600"/>
            <a:ext cx="4400773" cy="2836723"/>
          </a:xfrm>
          <a:prstGeom prst="rect">
            <a:avLst/>
          </a:prstGeom>
          <a:noFill/>
          <a:ln>
            <a:noFill/>
          </a:ln>
        </p:spPr>
      </p:pic>
      <p:pic>
        <p:nvPicPr>
          <p:cNvPr id="215" name="Google Shape;215;p33"/>
          <p:cNvPicPr preferRelativeResize="0"/>
          <p:nvPr/>
        </p:nvPicPr>
        <p:blipFill>
          <a:blip r:embed="rId4">
            <a:alphaModFix/>
          </a:blip>
          <a:stretch>
            <a:fillRect/>
          </a:stretch>
        </p:blipFill>
        <p:spPr>
          <a:xfrm>
            <a:off x="4702975" y="927903"/>
            <a:ext cx="4400773" cy="32876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Relationships, Relationships, Relationships</a:t>
            </a:r>
            <a:endParaRPr>
              <a:latin typeface="Nunito Sans"/>
              <a:ea typeface="Nunito Sans"/>
              <a:cs typeface="Nunito Sans"/>
              <a:sym typeface="Nunito Sans"/>
            </a:endParaRPr>
          </a:p>
        </p:txBody>
      </p:sp>
      <p:sp>
        <p:nvSpPr>
          <p:cNvPr id="222" name="Google Shape;222;p34"/>
          <p:cNvSpPr txBox="1">
            <a:spLocks noGrp="1"/>
          </p:cNvSpPr>
          <p:nvPr>
            <p:ph type="body" idx="2"/>
          </p:nvPr>
        </p:nvSpPr>
        <p:spPr>
          <a:xfrm>
            <a:off x="4832400" y="1870075"/>
            <a:ext cx="3999900" cy="22860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360"/>
              </a:spcBef>
              <a:spcAft>
                <a:spcPts val="0"/>
              </a:spcAft>
              <a:buClr>
                <a:schemeClr val="dk1"/>
              </a:buClr>
              <a:buSzPts val="2400"/>
              <a:buFont typeface="Nunito Sans"/>
              <a:buChar char="●"/>
            </a:pPr>
            <a:r>
              <a:rPr lang="en" sz="2400">
                <a:solidFill>
                  <a:schemeClr val="dk1"/>
                </a:solidFill>
                <a:latin typeface="Nunito Sans"/>
                <a:ea typeface="Nunito Sans"/>
                <a:cs typeface="Nunito Sans"/>
                <a:sym typeface="Nunito Sans"/>
              </a:rPr>
              <a:t>Building relationships - in person conversations are essential.</a:t>
            </a:r>
            <a:endParaRPr sz="2400">
              <a:solidFill>
                <a:schemeClr val="dk1"/>
              </a:solidFill>
              <a:latin typeface="Nunito Sans"/>
              <a:ea typeface="Nunito Sans"/>
              <a:cs typeface="Nunito Sans"/>
              <a:sym typeface="Nunito Sans"/>
            </a:endParaRPr>
          </a:p>
          <a:p>
            <a:pPr marL="457200" lvl="0" indent="0" algn="l" rtl="0">
              <a:lnSpc>
                <a:spcPct val="100000"/>
              </a:lnSpc>
              <a:spcBef>
                <a:spcPts val="600"/>
              </a:spcBef>
              <a:spcAft>
                <a:spcPts val="0"/>
              </a:spcAft>
              <a:buNone/>
            </a:pPr>
            <a:endParaRPr sz="2400">
              <a:solidFill>
                <a:schemeClr val="dk1"/>
              </a:solidFill>
              <a:latin typeface="Nunito Sans"/>
              <a:ea typeface="Nunito Sans"/>
              <a:cs typeface="Nunito Sans"/>
              <a:sym typeface="Nunito Sans"/>
            </a:endParaRPr>
          </a:p>
          <a:p>
            <a:pPr marL="457200" lvl="0" indent="-381000" algn="l" rtl="0">
              <a:lnSpc>
                <a:spcPct val="100000"/>
              </a:lnSpc>
              <a:spcBef>
                <a:spcPts val="600"/>
              </a:spcBef>
              <a:spcAft>
                <a:spcPts val="0"/>
              </a:spcAft>
              <a:buClr>
                <a:schemeClr val="dk1"/>
              </a:buClr>
              <a:buSzPts val="2400"/>
              <a:buFont typeface="Nunito Sans"/>
              <a:buChar char="●"/>
            </a:pPr>
            <a:r>
              <a:rPr lang="en" sz="2400">
                <a:solidFill>
                  <a:schemeClr val="dk1"/>
                </a:solidFill>
                <a:latin typeface="Nunito Sans"/>
                <a:ea typeface="Nunito Sans"/>
                <a:cs typeface="Nunito Sans"/>
                <a:sym typeface="Nunito Sans"/>
              </a:rPr>
              <a:t>Lots of driving!!!!!</a:t>
            </a:r>
            <a:endParaRPr>
              <a:latin typeface="Nunito Sans"/>
              <a:ea typeface="Nunito Sans"/>
              <a:cs typeface="Nunito Sans"/>
              <a:sym typeface="Nunito Sans"/>
            </a:endParaRPr>
          </a:p>
        </p:txBody>
      </p:sp>
      <p:pic>
        <p:nvPicPr>
          <p:cNvPr id="223" name="Google Shape;223;p34"/>
          <p:cNvPicPr preferRelativeResize="0"/>
          <p:nvPr/>
        </p:nvPicPr>
        <p:blipFill>
          <a:blip r:embed="rId3">
            <a:alphaModFix/>
          </a:blip>
          <a:stretch>
            <a:fillRect/>
          </a:stretch>
        </p:blipFill>
        <p:spPr>
          <a:xfrm>
            <a:off x="274475" y="1372913"/>
            <a:ext cx="4373724" cy="32803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body" idx="2"/>
          </p:nvPr>
        </p:nvSpPr>
        <p:spPr>
          <a:xfrm>
            <a:off x="4572000" y="374900"/>
            <a:ext cx="4421100" cy="4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Nunito Sans"/>
                <a:ea typeface="Nunito Sans"/>
                <a:cs typeface="Nunito Sans"/>
                <a:sym typeface="Nunito Sans"/>
              </a:rPr>
              <a:t>The Explora Family Science nights are an amazing opportunity for inter-generational fun and learning. Explora has provided these opportunities to the remote tribal communities on the Navajo reservation where these experiences are rarely available.</a:t>
            </a:r>
            <a:endParaRPr sz="1300">
              <a:solidFill>
                <a:schemeClr val="dk1"/>
              </a:solidFill>
              <a:latin typeface="Nunito Sans"/>
              <a:ea typeface="Nunito Sans"/>
              <a:cs typeface="Nunito Sans"/>
              <a:sym typeface="Nunito Sans"/>
            </a:endParaRPr>
          </a:p>
          <a:p>
            <a:pPr marL="1371600" lvl="0" indent="0" algn="l" rtl="0">
              <a:spcBef>
                <a:spcPts val="0"/>
              </a:spcBef>
              <a:spcAft>
                <a:spcPts val="0"/>
              </a:spcAft>
              <a:buNone/>
            </a:pPr>
            <a:r>
              <a:rPr lang="en" sz="1300">
                <a:solidFill>
                  <a:schemeClr val="dk1"/>
                </a:solidFill>
                <a:latin typeface="Nunito Sans"/>
                <a:ea typeface="Nunito Sans"/>
                <a:cs typeface="Nunito Sans"/>
                <a:sym typeface="Nunito Sans"/>
              </a:rPr>
              <a:t>Alana McGrattan, DCA, State Tribal Libraries Coordinator</a:t>
            </a:r>
            <a:endParaRPr sz="130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1300" i="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sz="1300" i="1">
                <a:solidFill>
                  <a:schemeClr val="dk1"/>
                </a:solidFill>
                <a:latin typeface="Nunito Sans"/>
                <a:ea typeface="Nunito Sans"/>
                <a:cs typeface="Nunito Sans"/>
                <a:sym typeface="Nunito Sans"/>
              </a:rPr>
              <a:t>The students asked if Explora would be coming back to the Navajo Nation Chapters for more education science fairs.</a:t>
            </a:r>
            <a:endParaRPr sz="1300" i="1">
              <a:solidFill>
                <a:schemeClr val="dk1"/>
              </a:solidFill>
              <a:latin typeface="Nunito Sans"/>
              <a:ea typeface="Nunito Sans"/>
              <a:cs typeface="Nunito Sans"/>
              <a:sym typeface="Nunito Sans"/>
            </a:endParaRPr>
          </a:p>
          <a:p>
            <a:pPr marL="914400" lvl="0" indent="457200" algn="l" rtl="0">
              <a:spcBef>
                <a:spcPts val="0"/>
              </a:spcBef>
              <a:spcAft>
                <a:spcPts val="0"/>
              </a:spcAft>
              <a:buNone/>
            </a:pPr>
            <a:r>
              <a:rPr lang="en" sz="1300">
                <a:solidFill>
                  <a:schemeClr val="dk1"/>
                </a:solidFill>
                <a:latin typeface="Nunito Sans"/>
                <a:ea typeface="Nunito Sans"/>
                <a:cs typeface="Nunito Sans"/>
                <a:sym typeface="Nunito Sans"/>
              </a:rPr>
              <a:t>Church Rock Chapter House</a:t>
            </a:r>
            <a:endParaRPr sz="130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1300">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sz="1300">
                <a:solidFill>
                  <a:schemeClr val="dk1"/>
                </a:solidFill>
                <a:latin typeface="Nunito Sans"/>
                <a:ea typeface="Nunito Sans"/>
                <a:cs typeface="Nunito Sans"/>
                <a:sym typeface="Nunito Sans"/>
              </a:rPr>
              <a:t>Please send Explora our Way again for fall and spring semester of SY18-19 at NO COST to our school since we don't have much funding to expend.</a:t>
            </a:r>
            <a:endParaRPr sz="1300">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sz="1300">
                <a:solidFill>
                  <a:srgbClr val="F3F3F3"/>
                </a:solidFill>
                <a:latin typeface="Nunito Sans"/>
                <a:ea typeface="Nunito Sans"/>
                <a:cs typeface="Nunito Sans"/>
                <a:sym typeface="Nunito Sans"/>
              </a:rPr>
              <a:t>			Principal at Naschitti Elementary</a:t>
            </a:r>
            <a:endParaRPr sz="1300">
              <a:latin typeface="Nunito Sans"/>
              <a:ea typeface="Nunito Sans"/>
              <a:cs typeface="Nunito Sans"/>
              <a:sym typeface="Nunito Sans"/>
            </a:endParaRPr>
          </a:p>
        </p:txBody>
      </p:sp>
      <p:pic>
        <p:nvPicPr>
          <p:cNvPr id="229" name="Google Shape;229;p35"/>
          <p:cNvPicPr preferRelativeResize="0"/>
          <p:nvPr/>
        </p:nvPicPr>
        <p:blipFill>
          <a:blip r:embed="rId3">
            <a:alphaModFix/>
          </a:blip>
          <a:stretch>
            <a:fillRect/>
          </a:stretch>
        </p:blipFill>
        <p:spPr>
          <a:xfrm>
            <a:off x="424600" y="1210138"/>
            <a:ext cx="3999900" cy="29999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Sans"/>
                <a:ea typeface="Nunito Sans"/>
                <a:cs typeface="Nunito Sans"/>
                <a:sym typeface="Nunito Sans"/>
              </a:rPr>
              <a:t>Asset Informed or Trauma Informed?</a:t>
            </a:r>
            <a:endParaRPr>
              <a:latin typeface="Nunito Sans"/>
              <a:ea typeface="Nunito Sans"/>
              <a:cs typeface="Nunito Sans"/>
              <a:sym typeface="Nunito Sans"/>
            </a:endParaRPr>
          </a:p>
        </p:txBody>
      </p:sp>
      <p:sp>
        <p:nvSpPr>
          <p:cNvPr id="236" name="Google Shape;236;p36"/>
          <p:cNvSpPr txBox="1">
            <a:spLocks noGrp="1"/>
          </p:cNvSpPr>
          <p:nvPr>
            <p:ph type="body" idx="1"/>
          </p:nvPr>
        </p:nvSpPr>
        <p:spPr>
          <a:xfrm>
            <a:off x="311700" y="1607350"/>
            <a:ext cx="8520600" cy="29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2200">
              <a:solidFill>
                <a:srgbClr val="FFFFFF"/>
              </a:solidFill>
              <a:latin typeface="Nunito Sans"/>
              <a:ea typeface="Nunito Sans"/>
              <a:cs typeface="Nunito Sans"/>
              <a:sym typeface="Nunito Sans"/>
            </a:endParaRPr>
          </a:p>
        </p:txBody>
      </p:sp>
      <p:sp>
        <p:nvSpPr>
          <p:cNvPr id="238" name="Google Shape;238;p36"/>
          <p:cNvSpPr txBox="1">
            <a:spLocks noGrp="1"/>
          </p:cNvSpPr>
          <p:nvPr>
            <p:ph type="body" idx="1"/>
          </p:nvPr>
        </p:nvSpPr>
        <p:spPr>
          <a:xfrm>
            <a:off x="311700" y="1607350"/>
            <a:ext cx="5171100" cy="263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https://www.brookings.edu/blog/education-plus-development/2019/10/23/from-trauma-informed-to-asset-informed-care-in-early-childhood/</a:t>
            </a:r>
            <a:endParaRPr/>
          </a:p>
        </p:txBody>
      </p:sp>
      <p:pic>
        <p:nvPicPr>
          <p:cNvPr id="239" name="Google Shape;239;p36"/>
          <p:cNvPicPr preferRelativeResize="0"/>
          <p:nvPr/>
        </p:nvPicPr>
        <p:blipFill>
          <a:blip r:embed="rId3">
            <a:alphaModFix/>
          </a:blip>
          <a:stretch>
            <a:fillRect/>
          </a:stretch>
        </p:blipFill>
        <p:spPr>
          <a:xfrm>
            <a:off x="5715000" y="1607350"/>
            <a:ext cx="3429000" cy="2571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Building on Community Assets</a:t>
            </a:r>
            <a:endParaRPr>
              <a:latin typeface="Nunito Sans"/>
              <a:ea typeface="Nunito Sans"/>
              <a:cs typeface="Nunito Sans"/>
              <a:sym typeface="Nunito Sans"/>
            </a:endParaRPr>
          </a:p>
        </p:txBody>
      </p:sp>
      <p:sp>
        <p:nvSpPr>
          <p:cNvPr id="245" name="Google Shape;245;p37"/>
          <p:cNvSpPr txBox="1">
            <a:spLocks noGrp="1"/>
          </p:cNvSpPr>
          <p:nvPr>
            <p:ph type="body" idx="2"/>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200" b="1">
                <a:latin typeface="Nunito Sans"/>
                <a:ea typeface="Nunito Sans"/>
                <a:cs typeface="Nunito Sans"/>
                <a:sym typeface="Nunito Sans"/>
              </a:rPr>
              <a:t>Asset Based Community Development: </a:t>
            </a:r>
            <a:endParaRPr sz="2200" b="1">
              <a:latin typeface="Nunito Sans"/>
              <a:ea typeface="Nunito Sans"/>
              <a:cs typeface="Nunito Sans"/>
              <a:sym typeface="Nunito Sans"/>
            </a:endParaRPr>
          </a:p>
          <a:p>
            <a:pPr marL="0" lvl="0" indent="0" algn="l" rtl="0">
              <a:spcBef>
                <a:spcPts val="1200"/>
              </a:spcBef>
              <a:spcAft>
                <a:spcPts val="1200"/>
              </a:spcAft>
              <a:buNone/>
            </a:pPr>
            <a:r>
              <a:rPr lang="en" sz="1800">
                <a:latin typeface="Nunito Sans"/>
                <a:ea typeface="Nunito Sans"/>
                <a:cs typeface="Nunito Sans"/>
                <a:sym typeface="Nunito Sans"/>
              </a:rPr>
              <a:t>A strategy that  builds on the assets that are already found in the community and mobilizes individuals, associations, and institutions to come together to build on their assets-- not concentrate on their needs. </a:t>
            </a:r>
            <a:endParaRPr sz="1800">
              <a:latin typeface="Nunito Sans"/>
              <a:ea typeface="Nunito Sans"/>
              <a:cs typeface="Nunito Sans"/>
              <a:sym typeface="Nunito Sans"/>
            </a:endParaRPr>
          </a:p>
        </p:txBody>
      </p:sp>
      <p:sp>
        <p:nvSpPr>
          <p:cNvPr id="246" name="Google Shape;246;p37"/>
          <p:cNvSpPr txBox="1"/>
          <p:nvPr/>
        </p:nvSpPr>
        <p:spPr>
          <a:xfrm>
            <a:off x="528900" y="4568875"/>
            <a:ext cx="80862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Nunito Sans"/>
                <a:ea typeface="Nunito Sans"/>
                <a:cs typeface="Nunito Sans"/>
                <a:sym typeface="Nunito Sans"/>
              </a:rPr>
              <a:t>https://resources.depaul.edu/abcd-institute/resources/Documents/WhatisAssetBasedCommunityDevelopment.pdf</a:t>
            </a:r>
            <a:endParaRPr sz="1200">
              <a:solidFill>
                <a:srgbClr val="FFFFFF"/>
              </a:solidFill>
              <a:latin typeface="Nunito Sans"/>
              <a:ea typeface="Nunito Sans"/>
              <a:cs typeface="Nunito Sans"/>
              <a:sym typeface="Nuni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Sans"/>
                <a:ea typeface="Nunito Sans"/>
                <a:cs typeface="Nunito Sans"/>
                <a:sym typeface="Nunito Sans"/>
              </a:rPr>
              <a:t>Guiding Principles of ABCD</a:t>
            </a:r>
            <a:endParaRPr>
              <a:latin typeface="Nunito Sans"/>
              <a:ea typeface="Nunito Sans"/>
              <a:cs typeface="Nunito Sans"/>
              <a:sym typeface="Nunito Sans"/>
            </a:endParaRPr>
          </a:p>
        </p:txBody>
      </p:sp>
      <p:sp>
        <p:nvSpPr>
          <p:cNvPr id="252" name="Google Shape;25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Everyone has gifts</a:t>
            </a:r>
            <a:endParaRPr/>
          </a:p>
          <a:p>
            <a:pPr marL="457200" lvl="0" indent="-342900" algn="l" rtl="0">
              <a:lnSpc>
                <a:spcPct val="150000"/>
              </a:lnSpc>
              <a:spcBef>
                <a:spcPts val="0"/>
              </a:spcBef>
              <a:spcAft>
                <a:spcPts val="0"/>
              </a:spcAft>
              <a:buSzPts val="1800"/>
              <a:buChar char="●"/>
            </a:pPr>
            <a:r>
              <a:rPr lang="en"/>
              <a:t>Relationships build a community</a:t>
            </a:r>
            <a:endParaRPr/>
          </a:p>
          <a:p>
            <a:pPr marL="457200" lvl="0" indent="-342900" algn="l" rtl="0">
              <a:lnSpc>
                <a:spcPct val="150000"/>
              </a:lnSpc>
              <a:spcBef>
                <a:spcPts val="0"/>
              </a:spcBef>
              <a:spcAft>
                <a:spcPts val="0"/>
              </a:spcAft>
              <a:buSzPts val="1800"/>
              <a:buChar char="●"/>
            </a:pPr>
            <a:r>
              <a:rPr lang="en"/>
              <a:t>Citizens at the center</a:t>
            </a:r>
            <a:endParaRPr/>
          </a:p>
          <a:p>
            <a:pPr marL="457200" lvl="0" indent="-342900" algn="l" rtl="0">
              <a:lnSpc>
                <a:spcPct val="150000"/>
              </a:lnSpc>
              <a:spcBef>
                <a:spcPts val="0"/>
              </a:spcBef>
              <a:spcAft>
                <a:spcPts val="0"/>
              </a:spcAft>
              <a:buSzPts val="1800"/>
              <a:buChar char="●"/>
            </a:pPr>
            <a:r>
              <a:rPr lang="en"/>
              <a:t>Leaders involve others as active members of the community</a:t>
            </a:r>
            <a:endParaRPr/>
          </a:p>
          <a:p>
            <a:pPr marL="457200" lvl="0" indent="-342900" algn="l" rtl="0">
              <a:lnSpc>
                <a:spcPct val="150000"/>
              </a:lnSpc>
              <a:spcBef>
                <a:spcPts val="0"/>
              </a:spcBef>
              <a:spcAft>
                <a:spcPts val="0"/>
              </a:spcAft>
              <a:buSzPts val="1800"/>
              <a:buChar char="●"/>
            </a:pPr>
            <a:r>
              <a:rPr lang="en"/>
              <a:t>People care about something</a:t>
            </a:r>
            <a:endParaRPr/>
          </a:p>
          <a:p>
            <a:pPr marL="914400" lvl="1" indent="-317500" algn="l" rtl="0">
              <a:lnSpc>
                <a:spcPct val="150000"/>
              </a:lnSpc>
              <a:spcBef>
                <a:spcPts val="0"/>
              </a:spcBef>
              <a:spcAft>
                <a:spcPts val="0"/>
              </a:spcAft>
              <a:buSzPts val="1400"/>
              <a:buChar char="○"/>
            </a:pPr>
            <a:r>
              <a:rPr lang="en"/>
              <a:t>Motivation to act</a:t>
            </a:r>
            <a:endParaRPr/>
          </a:p>
          <a:p>
            <a:pPr marL="914400" lvl="1" indent="-317500" algn="l" rtl="0">
              <a:lnSpc>
                <a:spcPct val="150000"/>
              </a:lnSpc>
              <a:spcBef>
                <a:spcPts val="0"/>
              </a:spcBef>
              <a:spcAft>
                <a:spcPts val="0"/>
              </a:spcAft>
              <a:buSzPts val="1400"/>
              <a:buChar char="○"/>
            </a:pPr>
            <a:r>
              <a:rPr lang="en"/>
              <a:t>Listening conversation</a:t>
            </a:r>
            <a:endParaRPr/>
          </a:p>
          <a:p>
            <a:pPr marL="914400" lvl="1" indent="-317500" algn="l" rtl="0">
              <a:lnSpc>
                <a:spcPct val="150000"/>
              </a:lnSpc>
              <a:spcBef>
                <a:spcPts val="0"/>
              </a:spcBef>
              <a:spcAft>
                <a:spcPts val="0"/>
              </a:spcAft>
              <a:buSzPts val="1400"/>
              <a:buChar char="○"/>
            </a:pPr>
            <a:r>
              <a:rPr lang="en"/>
              <a:t>Ask, Ask, Ask</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53" name="Google Shape;253;p38"/>
          <p:cNvSpPr txBox="1"/>
          <p:nvPr/>
        </p:nvSpPr>
        <p:spPr>
          <a:xfrm>
            <a:off x="2872225" y="4625575"/>
            <a:ext cx="6031800" cy="3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Nunito Sans"/>
                <a:ea typeface="Nunito Sans"/>
                <a:cs typeface="Nunito Sans"/>
                <a:sym typeface="Nunito Sans"/>
              </a:rPr>
              <a:t>https://resources.depaul.edu/abcd-institute/resources/Documents/WhatisAssetBasedCommunityDevelopment.pdf</a:t>
            </a:r>
            <a:endParaRPr sz="900">
              <a:solidFill>
                <a:srgbClr val="FFFFFF"/>
              </a:solidFill>
              <a:latin typeface="Nunito Sans"/>
              <a:ea typeface="Nunito Sans"/>
              <a:cs typeface="Nunito Sans"/>
              <a:sym typeface="Nuni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Sans"/>
                <a:ea typeface="Nunito Sans"/>
                <a:cs typeface="Nunito Sans"/>
                <a:sym typeface="Nunito Sans"/>
              </a:rPr>
              <a:t>Guiding Principles of ABCD</a:t>
            </a:r>
            <a:endParaRPr>
              <a:latin typeface="Nunito Sans"/>
              <a:ea typeface="Nunito Sans"/>
              <a:cs typeface="Nunito Sans"/>
              <a:sym typeface="Nunito Sans"/>
            </a:endParaRPr>
          </a:p>
        </p:txBody>
      </p:sp>
      <p:sp>
        <p:nvSpPr>
          <p:cNvPr id="259" name="Google Shape;259;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Asking questions rather than giving answers invites stronger participation</a:t>
            </a:r>
            <a:endParaRPr/>
          </a:p>
          <a:p>
            <a:pPr marL="457200" lvl="0" indent="-342900" algn="l" rtl="0">
              <a:lnSpc>
                <a:spcPct val="150000"/>
              </a:lnSpc>
              <a:spcBef>
                <a:spcPts val="0"/>
              </a:spcBef>
              <a:spcAft>
                <a:spcPts val="0"/>
              </a:spcAft>
              <a:buSzPts val="1800"/>
              <a:buChar char="●"/>
            </a:pPr>
            <a:r>
              <a:rPr lang="en"/>
              <a:t>A citizen-centered “inside-out” organization is the key to community engagement</a:t>
            </a:r>
            <a:endParaRPr/>
          </a:p>
          <a:p>
            <a:pPr marL="457200" lvl="0" indent="-342900" algn="l" rtl="0">
              <a:lnSpc>
                <a:spcPct val="150000"/>
              </a:lnSpc>
              <a:spcBef>
                <a:spcPts val="0"/>
              </a:spcBef>
              <a:spcAft>
                <a:spcPts val="0"/>
              </a:spcAft>
              <a:buSzPts val="1800"/>
              <a:buChar char="●"/>
            </a:pPr>
            <a:r>
              <a:rPr lang="en"/>
              <a:t>Institutions have reached their limits in problem-solving</a:t>
            </a:r>
            <a:endParaRPr/>
          </a:p>
          <a:p>
            <a:pPr marL="914400" lvl="1" indent="-317500" algn="l" rtl="0">
              <a:lnSpc>
                <a:spcPct val="150000"/>
              </a:lnSpc>
              <a:spcBef>
                <a:spcPts val="0"/>
              </a:spcBef>
              <a:spcAft>
                <a:spcPts val="0"/>
              </a:spcAft>
              <a:buSzPts val="1400"/>
              <a:buChar char="○"/>
            </a:pPr>
            <a:r>
              <a:rPr lang="en"/>
              <a:t>Success = engaging the community in the solutions</a:t>
            </a:r>
            <a:endParaRPr/>
          </a:p>
          <a:p>
            <a:pPr marL="457200" lvl="0" indent="-342900" algn="l" rtl="0">
              <a:lnSpc>
                <a:spcPct val="150000"/>
              </a:lnSpc>
              <a:spcBef>
                <a:spcPts val="0"/>
              </a:spcBef>
              <a:spcAft>
                <a:spcPts val="0"/>
              </a:spcAft>
              <a:buSzPts val="1800"/>
              <a:buChar char="●"/>
            </a:pPr>
            <a:r>
              <a:rPr lang="en"/>
              <a:t>Institutions as servants</a:t>
            </a:r>
            <a:endParaRPr/>
          </a:p>
          <a:p>
            <a:pPr marL="0" lvl="0" indent="0" algn="l" rtl="0">
              <a:spcBef>
                <a:spcPts val="1600"/>
              </a:spcBef>
              <a:spcAft>
                <a:spcPts val="1600"/>
              </a:spcAft>
              <a:buNone/>
            </a:pPr>
            <a:endParaRPr/>
          </a:p>
        </p:txBody>
      </p:sp>
      <p:sp>
        <p:nvSpPr>
          <p:cNvPr id="260" name="Google Shape;260;p39"/>
          <p:cNvSpPr txBox="1"/>
          <p:nvPr/>
        </p:nvSpPr>
        <p:spPr>
          <a:xfrm>
            <a:off x="2872225" y="4625575"/>
            <a:ext cx="6031800" cy="3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Nunito Sans"/>
                <a:ea typeface="Nunito Sans"/>
                <a:cs typeface="Nunito Sans"/>
                <a:sym typeface="Nunito Sans"/>
              </a:rPr>
              <a:t>https://resources.depaul.edu/abcd-institute/resources/Documents/WhatisAssetBasedCommunityDevelopment.pdf</a:t>
            </a:r>
            <a:endParaRPr sz="900">
              <a:solidFill>
                <a:srgbClr val="FFFFFF"/>
              </a:solidFill>
              <a:latin typeface="Nunito Sans"/>
              <a:ea typeface="Nunito Sans"/>
              <a:cs typeface="Nunito Sans"/>
              <a:sym typeface="Nuni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0"/>
          <p:cNvPicPr preferRelativeResize="0"/>
          <p:nvPr/>
        </p:nvPicPr>
        <p:blipFill>
          <a:blip r:embed="rId3">
            <a:alphaModFix/>
          </a:blip>
          <a:stretch>
            <a:fillRect/>
          </a:stretch>
        </p:blipFill>
        <p:spPr>
          <a:xfrm>
            <a:off x="2660075" y="1137813"/>
            <a:ext cx="3823851" cy="2867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1850" y="3706150"/>
            <a:ext cx="8520600" cy="109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Explora</a:t>
            </a:r>
            <a:endParaRPr>
              <a:latin typeface="Nunito Sans"/>
              <a:ea typeface="Nunito Sans"/>
              <a:cs typeface="Nunito Sans"/>
              <a:sym typeface="Nunito Sans"/>
            </a:endParaRPr>
          </a:p>
          <a:p>
            <a:pPr marL="0" lvl="0" indent="0" algn="ctr" rtl="0">
              <a:spcBef>
                <a:spcPts val="0"/>
              </a:spcBef>
              <a:spcAft>
                <a:spcPts val="0"/>
              </a:spcAft>
              <a:buNone/>
            </a:pPr>
            <a:r>
              <a:rPr lang="en">
                <a:latin typeface="Nunito Sans"/>
                <a:ea typeface="Nunito Sans"/>
                <a:cs typeface="Nunito Sans"/>
                <a:sym typeface="Nunito Sans"/>
              </a:rPr>
              <a:t>Albuquerque, NM</a:t>
            </a:r>
            <a:endParaRPr>
              <a:latin typeface="Nunito Sans"/>
              <a:ea typeface="Nunito Sans"/>
              <a:cs typeface="Nunito Sans"/>
              <a:sym typeface="Nunito Sans"/>
            </a:endParaRPr>
          </a:p>
        </p:txBody>
      </p:sp>
      <p:pic>
        <p:nvPicPr>
          <p:cNvPr id="76" name="Google Shape;76;p15"/>
          <p:cNvPicPr preferRelativeResize="0"/>
          <p:nvPr/>
        </p:nvPicPr>
        <p:blipFill rotWithShape="1">
          <a:blip r:embed="rId3">
            <a:alphaModFix/>
          </a:blip>
          <a:srcRect t="18819" b="18657"/>
          <a:stretch/>
        </p:blipFill>
        <p:spPr>
          <a:xfrm>
            <a:off x="0" y="0"/>
            <a:ext cx="9144000" cy="3546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Contact Us</a:t>
            </a:r>
            <a:endParaRPr>
              <a:latin typeface="Nunito Sans"/>
              <a:ea typeface="Nunito Sans"/>
              <a:cs typeface="Nunito Sans"/>
              <a:sym typeface="Nunito Sans"/>
            </a:endParaRPr>
          </a:p>
        </p:txBody>
      </p:sp>
      <p:sp>
        <p:nvSpPr>
          <p:cNvPr id="271" name="Google Shape;271;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latin typeface="Nunito Sans"/>
                <a:ea typeface="Nunito Sans"/>
                <a:cs typeface="Nunito Sans"/>
                <a:sym typeface="Nunito Sans"/>
              </a:rPr>
              <a:t>Tara Henderson</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Director of School and Community Programs</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Explora</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Albuquerque, NM</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thenderson@explora.us</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www.explora.us</a:t>
            </a:r>
            <a:endParaRPr>
              <a:latin typeface="Nunito Sans"/>
              <a:ea typeface="Nunito Sans"/>
              <a:cs typeface="Nunito Sans"/>
              <a:sym typeface="Nunito Sans"/>
            </a:endParaRPr>
          </a:p>
        </p:txBody>
      </p:sp>
      <p:sp>
        <p:nvSpPr>
          <p:cNvPr id="272" name="Google Shape;272;p4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latin typeface="Nunito Sans"/>
                <a:ea typeface="Nunito Sans"/>
                <a:cs typeface="Nunito Sans"/>
                <a:sym typeface="Nunito Sans"/>
              </a:rPr>
              <a:t>Victoria Roanhorse</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School and Community Programs Manager</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Explora</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Albuquerque, NM</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vroanhorse@explora.us</a:t>
            </a:r>
            <a:endParaRPr>
              <a:latin typeface="Nunito Sans"/>
              <a:ea typeface="Nunito Sans"/>
              <a:cs typeface="Nunito Sans"/>
              <a:sym typeface="Nunito Sans"/>
            </a:endParaRPr>
          </a:p>
          <a:p>
            <a:pPr marL="0" lvl="0" indent="0" algn="l" rtl="0">
              <a:lnSpc>
                <a:spcPct val="100000"/>
              </a:lnSpc>
              <a:spcBef>
                <a:spcPts val="0"/>
              </a:spcBef>
              <a:spcAft>
                <a:spcPts val="0"/>
              </a:spcAft>
              <a:buNone/>
            </a:pPr>
            <a:r>
              <a:rPr lang="en">
                <a:latin typeface="Nunito Sans"/>
                <a:ea typeface="Nunito Sans"/>
                <a:cs typeface="Nunito Sans"/>
                <a:sym typeface="Nunito Sans"/>
              </a:rPr>
              <a:t>www.explora.us</a:t>
            </a:r>
            <a:endParaRPr>
              <a:latin typeface="Nunito Sans"/>
              <a:ea typeface="Nunito Sans"/>
              <a:cs typeface="Nunito Sans"/>
              <a:sym typeface="Nunito Sans"/>
            </a:endParaRPr>
          </a:p>
        </p:txBody>
      </p:sp>
      <p:pic>
        <p:nvPicPr>
          <p:cNvPr id="5" name="Google Shape;61;p13">
            <a:extLst>
              <a:ext uri="{FF2B5EF4-FFF2-40B4-BE49-F238E27FC236}">
                <a16:creationId xmlns:a16="http://schemas.microsoft.com/office/drawing/2014/main" id="{D0B0481B-3A7C-4DA5-A1B9-4C017A814740}"/>
              </a:ext>
            </a:extLst>
          </p:cNvPr>
          <p:cNvPicPr preferRelativeResize="0"/>
          <p:nvPr/>
        </p:nvPicPr>
        <p:blipFill rotWithShape="1">
          <a:blip r:embed="rId3">
            <a:alphaModFix/>
          </a:blip>
          <a:srcRect b="23634"/>
          <a:stretch/>
        </p:blipFill>
        <p:spPr>
          <a:xfrm>
            <a:off x="8528108" y="4568875"/>
            <a:ext cx="608383" cy="498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Sans"/>
                <a:ea typeface="Nunito Sans"/>
                <a:cs typeface="Nunito Sans"/>
                <a:sym typeface="Nunito Sans"/>
              </a:rPr>
              <a:t>Mission:</a:t>
            </a:r>
            <a:endParaRPr>
              <a:latin typeface="Nunito Sans"/>
              <a:ea typeface="Nunito Sans"/>
              <a:cs typeface="Nunito Sans"/>
              <a:sym typeface="Nunito Sans"/>
            </a:endParaRPr>
          </a:p>
        </p:txBody>
      </p:sp>
      <p:sp>
        <p:nvSpPr>
          <p:cNvPr id="83" name="Google Shape;8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lnSpc>
                <a:spcPct val="100000"/>
              </a:lnSpc>
              <a:spcBef>
                <a:spcPts val="360"/>
              </a:spcBef>
              <a:spcAft>
                <a:spcPts val="600"/>
              </a:spcAft>
              <a:buClr>
                <a:schemeClr val="dk1"/>
              </a:buClr>
              <a:buSzPts val="1100"/>
              <a:buFont typeface="Arial"/>
              <a:buNone/>
            </a:pPr>
            <a:r>
              <a:rPr lang="en" sz="2500">
                <a:solidFill>
                  <a:srgbClr val="FFFFFF"/>
                </a:solidFill>
                <a:latin typeface="Nunito Sans"/>
                <a:ea typeface="Nunito Sans"/>
                <a:cs typeface="Nunito Sans"/>
                <a:sym typeface="Nunito Sans"/>
              </a:rPr>
              <a:t>Creating opportunities for inspirational discovery and the joy of lifelong learning through interactive experiences in science, technology, engineering, art, and math.</a:t>
            </a:r>
            <a:endParaRPr>
              <a:solidFill>
                <a:srgbClr val="FFFFFF"/>
              </a:solidFill>
              <a:latin typeface="Nunito Sans"/>
              <a:ea typeface="Nunito Sans"/>
              <a:cs typeface="Nunito Sans"/>
              <a:sym typeface="Nuni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7"/>
          <p:cNvGrpSpPr/>
          <p:nvPr/>
        </p:nvGrpSpPr>
        <p:grpSpPr>
          <a:xfrm>
            <a:off x="-7294" y="4213"/>
            <a:ext cx="9147876" cy="5203393"/>
            <a:chOff x="-6200" y="8238"/>
            <a:chExt cx="7775500" cy="10174800"/>
          </a:xfrm>
        </p:grpSpPr>
        <p:sp>
          <p:nvSpPr>
            <p:cNvPr id="90" name="Google Shape;90;p17"/>
            <p:cNvSpPr/>
            <p:nvPr/>
          </p:nvSpPr>
          <p:spPr>
            <a:xfrm>
              <a:off x="-3100" y="8238"/>
              <a:ext cx="7772400" cy="101748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7"/>
            <p:cNvGrpSpPr/>
            <p:nvPr/>
          </p:nvGrpSpPr>
          <p:grpSpPr>
            <a:xfrm>
              <a:off x="-6200" y="8238"/>
              <a:ext cx="7769850" cy="9601199"/>
              <a:chOff x="-4700" y="1"/>
              <a:chExt cx="7769850" cy="9601199"/>
            </a:xfrm>
          </p:grpSpPr>
          <p:pic>
            <p:nvPicPr>
              <p:cNvPr id="92" name="Google Shape;92;p17"/>
              <p:cNvPicPr preferRelativeResize="0"/>
              <p:nvPr/>
            </p:nvPicPr>
            <p:blipFill>
              <a:blip r:embed="rId3">
                <a:alphaModFix amt="14000"/>
              </a:blip>
              <a:stretch>
                <a:fillRect/>
              </a:stretch>
            </p:blipFill>
            <p:spPr>
              <a:xfrm rot="10800000">
                <a:off x="-4693" y="1"/>
                <a:ext cx="7769843" cy="4800608"/>
              </a:xfrm>
              <a:prstGeom prst="rect">
                <a:avLst/>
              </a:prstGeom>
              <a:noFill/>
              <a:ln>
                <a:noFill/>
              </a:ln>
            </p:spPr>
          </p:pic>
          <p:pic>
            <p:nvPicPr>
              <p:cNvPr id="93" name="Google Shape;93;p17"/>
              <p:cNvPicPr preferRelativeResize="0"/>
              <p:nvPr/>
            </p:nvPicPr>
            <p:blipFill>
              <a:blip r:embed="rId3">
                <a:alphaModFix amt="14000"/>
              </a:blip>
              <a:stretch>
                <a:fillRect/>
              </a:stretch>
            </p:blipFill>
            <p:spPr>
              <a:xfrm>
                <a:off x="-4700" y="4800592"/>
                <a:ext cx="7769843" cy="4800608"/>
              </a:xfrm>
              <a:prstGeom prst="rect">
                <a:avLst/>
              </a:prstGeom>
              <a:noFill/>
              <a:ln>
                <a:noFill/>
              </a:ln>
            </p:spPr>
          </p:pic>
        </p:grpSp>
      </p:grpSp>
      <p:sp>
        <p:nvSpPr>
          <p:cNvPr id="94" name="Google Shape;94;p17"/>
          <p:cNvSpPr txBox="1"/>
          <p:nvPr/>
        </p:nvSpPr>
        <p:spPr>
          <a:xfrm>
            <a:off x="27" y="5631187"/>
            <a:ext cx="739200" cy="28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rPr>
              <a:t>5</a:t>
            </a:fld>
            <a:endParaRPr sz="1000">
              <a:solidFill>
                <a:srgbClr val="FFFFFF"/>
              </a:solidFill>
            </a:endParaRPr>
          </a:p>
        </p:txBody>
      </p:sp>
      <p:pic>
        <p:nvPicPr>
          <p:cNvPr id="95" name="Google Shape;95;p17"/>
          <p:cNvPicPr preferRelativeResize="0"/>
          <p:nvPr/>
        </p:nvPicPr>
        <p:blipFill>
          <a:blip r:embed="rId4">
            <a:alphaModFix/>
          </a:blip>
          <a:stretch>
            <a:fillRect/>
          </a:stretch>
        </p:blipFill>
        <p:spPr>
          <a:xfrm>
            <a:off x="24" y="2734164"/>
            <a:ext cx="2084750" cy="2084809"/>
          </a:xfrm>
          <a:prstGeom prst="rect">
            <a:avLst/>
          </a:prstGeom>
          <a:noFill/>
          <a:ln>
            <a:noFill/>
          </a:ln>
        </p:spPr>
      </p:pic>
      <p:pic>
        <p:nvPicPr>
          <p:cNvPr id="96" name="Google Shape;96;p17"/>
          <p:cNvPicPr preferRelativeResize="0"/>
          <p:nvPr/>
        </p:nvPicPr>
        <p:blipFill>
          <a:blip r:embed="rId5">
            <a:alphaModFix/>
          </a:blip>
          <a:stretch>
            <a:fillRect/>
          </a:stretch>
        </p:blipFill>
        <p:spPr>
          <a:xfrm>
            <a:off x="-7303" y="381010"/>
            <a:ext cx="2084750" cy="2084750"/>
          </a:xfrm>
          <a:prstGeom prst="rect">
            <a:avLst/>
          </a:prstGeom>
          <a:noFill/>
          <a:ln>
            <a:noFill/>
          </a:ln>
        </p:spPr>
      </p:pic>
      <p:pic>
        <p:nvPicPr>
          <p:cNvPr id="97" name="Google Shape;97;p17"/>
          <p:cNvPicPr preferRelativeResize="0"/>
          <p:nvPr/>
        </p:nvPicPr>
        <p:blipFill>
          <a:blip r:embed="rId6">
            <a:alphaModFix/>
          </a:blip>
          <a:stretch>
            <a:fillRect/>
          </a:stretch>
        </p:blipFill>
        <p:spPr>
          <a:xfrm>
            <a:off x="2328874" y="2761725"/>
            <a:ext cx="2084750" cy="2084695"/>
          </a:xfrm>
          <a:prstGeom prst="rect">
            <a:avLst/>
          </a:prstGeom>
          <a:noFill/>
          <a:ln>
            <a:noFill/>
          </a:ln>
        </p:spPr>
      </p:pic>
      <p:pic>
        <p:nvPicPr>
          <p:cNvPr id="98" name="Google Shape;98;p17"/>
          <p:cNvPicPr preferRelativeResize="0"/>
          <p:nvPr/>
        </p:nvPicPr>
        <p:blipFill>
          <a:blip r:embed="rId7">
            <a:alphaModFix/>
          </a:blip>
          <a:stretch>
            <a:fillRect/>
          </a:stretch>
        </p:blipFill>
        <p:spPr>
          <a:xfrm>
            <a:off x="7201029" y="528349"/>
            <a:ext cx="1937447" cy="1937400"/>
          </a:xfrm>
          <a:prstGeom prst="rect">
            <a:avLst/>
          </a:prstGeom>
          <a:noFill/>
          <a:ln>
            <a:noFill/>
          </a:ln>
        </p:spPr>
      </p:pic>
      <p:pic>
        <p:nvPicPr>
          <p:cNvPr id="99" name="Google Shape;99;p17"/>
          <p:cNvPicPr preferRelativeResize="0"/>
          <p:nvPr/>
        </p:nvPicPr>
        <p:blipFill>
          <a:blip r:embed="rId8">
            <a:alphaModFix/>
          </a:blip>
          <a:stretch>
            <a:fillRect/>
          </a:stretch>
        </p:blipFill>
        <p:spPr>
          <a:xfrm>
            <a:off x="4724400" y="2761677"/>
            <a:ext cx="2084750" cy="2084797"/>
          </a:xfrm>
          <a:prstGeom prst="rect">
            <a:avLst/>
          </a:prstGeom>
          <a:noFill/>
          <a:ln>
            <a:noFill/>
          </a:ln>
        </p:spPr>
      </p:pic>
      <p:pic>
        <p:nvPicPr>
          <p:cNvPr id="100" name="Google Shape;100;p17"/>
          <p:cNvPicPr preferRelativeResize="0"/>
          <p:nvPr/>
        </p:nvPicPr>
        <p:blipFill>
          <a:blip r:embed="rId9">
            <a:alphaModFix/>
          </a:blip>
          <a:stretch>
            <a:fillRect/>
          </a:stretch>
        </p:blipFill>
        <p:spPr>
          <a:xfrm>
            <a:off x="7053727" y="2761702"/>
            <a:ext cx="2084750" cy="2084750"/>
          </a:xfrm>
          <a:prstGeom prst="rect">
            <a:avLst/>
          </a:prstGeom>
          <a:noFill/>
          <a:ln>
            <a:noFill/>
          </a:ln>
        </p:spPr>
      </p:pic>
      <p:sp>
        <p:nvSpPr>
          <p:cNvPr id="101" name="Google Shape;101;p17"/>
          <p:cNvSpPr txBox="1"/>
          <p:nvPr/>
        </p:nvSpPr>
        <p:spPr>
          <a:xfrm>
            <a:off x="537647" y="169249"/>
            <a:ext cx="8034600" cy="3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3F3F3"/>
                </a:solidFill>
                <a:latin typeface="Nunito Sans"/>
                <a:ea typeface="Nunito Sans"/>
                <a:cs typeface="Nunito Sans"/>
                <a:sym typeface="Nunito Sans"/>
              </a:rPr>
              <a:t>By the numbers</a:t>
            </a:r>
            <a:endParaRPr sz="2400" b="1">
              <a:solidFill>
                <a:srgbClr val="F3F3F3"/>
              </a:solidFill>
              <a:latin typeface="Nunito Sans"/>
              <a:ea typeface="Nunito Sans"/>
              <a:cs typeface="Nunito Sans"/>
              <a:sym typeface="Nunito Sans"/>
            </a:endParaRPr>
          </a:p>
          <a:p>
            <a:pPr marL="0" lvl="0" indent="0" algn="ctr" rtl="0">
              <a:spcBef>
                <a:spcPts val="0"/>
              </a:spcBef>
              <a:spcAft>
                <a:spcPts val="0"/>
              </a:spcAft>
              <a:buNone/>
            </a:pPr>
            <a:r>
              <a:rPr lang="en" sz="2400" b="1">
                <a:solidFill>
                  <a:srgbClr val="F3F3F3"/>
                </a:solidFill>
                <a:latin typeface="Nunito Sans"/>
                <a:ea typeface="Nunito Sans"/>
                <a:cs typeface="Nunito Sans"/>
                <a:sym typeface="Nunito Sans"/>
              </a:rPr>
              <a:t>July 1, 2017 – June 30, 2018</a:t>
            </a:r>
            <a:endParaRPr sz="2400" b="1">
              <a:solidFill>
                <a:srgbClr val="F3F3F3"/>
              </a:solidFill>
              <a:latin typeface="Nunito Sans"/>
              <a:ea typeface="Nunito Sans"/>
              <a:cs typeface="Nunito Sans"/>
              <a:sym typeface="Nuni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06" name="Google Shape;106;p18"/>
          <p:cNvGraphicFramePr/>
          <p:nvPr/>
        </p:nvGraphicFramePr>
        <p:xfrm>
          <a:off x="0" y="0"/>
          <a:ext cx="9144000" cy="5152995"/>
        </p:xfrm>
        <a:graphic>
          <a:graphicData uri="http://schemas.openxmlformats.org/drawingml/2006/table">
            <a:tbl>
              <a:tblPr>
                <a:noFill/>
                <a:tableStyleId>{E3CB9D62-9329-4170-B691-B5E243CC90DE}</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285875">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Used a pattern to sew, crochet, or knit something</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Has a family member that’s a scientist or engineer</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Knows the names of 3 constellations</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Has read a scientific journal article</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extLst>
                  <a:ext uri="{0D108BD9-81ED-4DB2-BD59-A6C34878D82A}">
                    <a16:rowId xmlns:a16="http://schemas.microsoft.com/office/drawing/2014/main" val="10000"/>
                  </a:ext>
                </a:extLst>
              </a:tr>
              <a:tr h="1285875">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Likes looking for shells at the beach</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Fixed a bicycle </a:t>
                      </a:r>
                      <a:endParaRPr sz="1600" b="1">
                        <a:solidFill>
                          <a:srgbClr val="FFFFFF"/>
                        </a:solidFill>
                        <a:latin typeface="Nunito Sans"/>
                        <a:ea typeface="Nunito Sans"/>
                        <a:cs typeface="Nunito Sans"/>
                        <a:sym typeface="Nunito Sans"/>
                      </a:endParaRPr>
                    </a:p>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or car</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spcBef>
                          <a:spcPts val="0"/>
                        </a:spcBef>
                        <a:spcAft>
                          <a:spcPts val="0"/>
                        </a:spcAft>
                        <a:buNone/>
                      </a:pPr>
                      <a:r>
                        <a:rPr lang="en" sz="1600" b="1">
                          <a:solidFill>
                            <a:srgbClr val="FFFFFF"/>
                          </a:solidFill>
                          <a:latin typeface="Nunito Sans"/>
                          <a:ea typeface="Nunito Sans"/>
                          <a:cs typeface="Nunito Sans"/>
                          <a:sym typeface="Nunito Sans"/>
                        </a:rPr>
                        <a:t>Has jumped started a vehicle</a:t>
                      </a:r>
                      <a:endParaRPr sz="1600" b="1">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Has a garden or has grown fruits and/or vegetables</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extLst>
                  <a:ext uri="{0D108BD9-81ED-4DB2-BD59-A6C34878D82A}">
                    <a16:rowId xmlns:a16="http://schemas.microsoft.com/office/drawing/2014/main" val="10001"/>
                  </a:ext>
                </a:extLst>
              </a:tr>
              <a:tr h="1285875">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Enjoys building projects</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Collected sand/dirt samples </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Thinks science </a:t>
                      </a:r>
                      <a:endParaRPr sz="1600" b="1">
                        <a:solidFill>
                          <a:srgbClr val="FFFFFF"/>
                        </a:solidFill>
                        <a:latin typeface="Nunito Sans"/>
                        <a:ea typeface="Nunito Sans"/>
                        <a:cs typeface="Nunito Sans"/>
                        <a:sym typeface="Nunito Sans"/>
                      </a:endParaRPr>
                    </a:p>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is cool!</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Can explain the word “sublimation”</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extLst>
                  <a:ext uri="{0D108BD9-81ED-4DB2-BD59-A6C34878D82A}">
                    <a16:rowId xmlns:a16="http://schemas.microsoft.com/office/drawing/2014/main" val="10002"/>
                  </a:ext>
                </a:extLst>
              </a:tr>
              <a:tr h="1285875">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Went to the zoo as a child</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Has baked a cake, bread, biscuits, tortillas, and/or pancakes</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spcBef>
                          <a:spcPts val="0"/>
                        </a:spcBef>
                        <a:spcAft>
                          <a:spcPts val="0"/>
                        </a:spcAft>
                        <a:buNone/>
                      </a:pPr>
                      <a:r>
                        <a:rPr lang="en" sz="1600" b="1">
                          <a:solidFill>
                            <a:srgbClr val="FFFFFF"/>
                          </a:solidFill>
                          <a:latin typeface="Nunito Sans"/>
                          <a:ea typeface="Nunito Sans"/>
                          <a:cs typeface="Nunito Sans"/>
                          <a:sym typeface="Nunito Sans"/>
                        </a:rPr>
                        <a:t>Drawn a picture of something they have seen</a:t>
                      </a:r>
                      <a:endParaRPr sz="1600" b="1">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latin typeface="Nunito Sans"/>
                          <a:ea typeface="Nunito Sans"/>
                          <a:cs typeface="Nunito Sans"/>
                          <a:sym typeface="Nunito Sans"/>
                        </a:rPr>
                        <a:t>Taken care of an animal</a:t>
                      </a:r>
                      <a:endParaRPr sz="1600">
                        <a:solidFill>
                          <a:srgbClr val="FFFFFF"/>
                        </a:solidFill>
                        <a:latin typeface="Nunito Sans"/>
                        <a:ea typeface="Nunito Sans"/>
                        <a:cs typeface="Nunito Sans"/>
                        <a:sym typeface="Nunito Sans"/>
                      </a:endParaRPr>
                    </a:p>
                  </a:txBody>
                  <a:tcPr marL="91425" marR="91425" marT="91425" marB="91425" anchor="ctr">
                    <a:lnL w="28575" cap="flat" cmpd="sng">
                      <a:solidFill>
                        <a:srgbClr val="20124D"/>
                      </a:solidFill>
                      <a:prstDash val="solid"/>
                      <a:round/>
                      <a:headEnd type="none" w="sm" len="sm"/>
                      <a:tailEnd type="none" w="sm" len="sm"/>
                    </a:lnL>
                    <a:lnR w="28575" cap="flat" cmpd="sng">
                      <a:solidFill>
                        <a:srgbClr val="20124D"/>
                      </a:solidFill>
                      <a:prstDash val="solid"/>
                      <a:round/>
                      <a:headEnd type="none" w="sm" len="sm"/>
                      <a:tailEnd type="none" w="sm" len="sm"/>
                    </a:lnR>
                    <a:lnT w="28575" cap="flat" cmpd="sng">
                      <a:solidFill>
                        <a:srgbClr val="20124D"/>
                      </a:solidFill>
                      <a:prstDash val="solid"/>
                      <a:round/>
                      <a:headEnd type="none" w="sm" len="sm"/>
                      <a:tailEnd type="none" w="sm" len="sm"/>
                    </a:lnT>
                    <a:lnB w="28575" cap="flat" cmpd="sng">
                      <a:solidFill>
                        <a:srgbClr val="20124D"/>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Science Capital Bingo POLL 1</a:t>
            </a:r>
            <a:endParaRPr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Science Capital Bingo POLL 2</a:t>
            </a:r>
            <a:endParaRPr dirty="0">
              <a:solidFill>
                <a:srgbClr val="FF0000"/>
              </a:solidFill>
            </a:endParaRPr>
          </a:p>
        </p:txBody>
      </p:sp>
    </p:spTree>
    <p:extLst>
      <p:ext uri="{BB962C8B-B14F-4D97-AF65-F5344CB8AC3E}">
        <p14:creationId xmlns:p14="http://schemas.microsoft.com/office/powerpoint/2010/main" val="346439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Sans"/>
                <a:ea typeface="Nunito Sans"/>
                <a:cs typeface="Nunito Sans"/>
                <a:sym typeface="Nunito Sans"/>
              </a:rPr>
              <a:t>IF...</a:t>
            </a:r>
            <a:endParaRPr>
              <a:latin typeface="Nunito Sans"/>
              <a:ea typeface="Nunito Sans"/>
              <a:cs typeface="Nunito Sans"/>
              <a:sym typeface="Nunito Sans"/>
            </a:endParaRPr>
          </a:p>
        </p:txBody>
      </p:sp>
      <p:sp>
        <p:nvSpPr>
          <p:cNvPr id="118" name="Google Shape;118;p20"/>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rgbClr val="FFFFFF"/>
                </a:solidFill>
                <a:latin typeface="Nunito Sans"/>
                <a:ea typeface="Nunito Sans"/>
                <a:cs typeface="Nunito Sans"/>
                <a:sym typeface="Nunito Sans"/>
              </a:rPr>
              <a:t>...we build science capital and family science habitus with youth and their families... </a:t>
            </a:r>
            <a:endParaRPr sz="2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Clr>
                <a:schemeClr val="dk1"/>
              </a:buClr>
              <a:buSzPts val="1100"/>
              <a:buFont typeface="Arial"/>
              <a:buNone/>
            </a:pPr>
            <a:endParaRPr sz="2400">
              <a:solidFill>
                <a:srgbClr val="FFFFFF"/>
              </a:solidFill>
              <a:latin typeface="Nunito Sans"/>
              <a:ea typeface="Nunito Sans"/>
              <a:cs typeface="Nunito Sans"/>
              <a:sym typeface="Nunito Sans"/>
            </a:endParaRPr>
          </a:p>
          <a:p>
            <a:pPr marL="0" lvl="0" indent="0" algn="l" rtl="0">
              <a:lnSpc>
                <a:spcPct val="100000"/>
              </a:lnSpc>
              <a:spcBef>
                <a:spcPts val="0"/>
              </a:spcBef>
              <a:spcAft>
                <a:spcPts val="0"/>
              </a:spcAft>
              <a:buClr>
                <a:schemeClr val="dk1"/>
              </a:buClr>
              <a:buSzPts val="1100"/>
              <a:buFont typeface="Arial"/>
              <a:buNone/>
            </a:pPr>
            <a:r>
              <a:rPr lang="en" sz="2400">
                <a:solidFill>
                  <a:srgbClr val="FFFFFF"/>
                </a:solidFill>
                <a:latin typeface="Nunito Sans"/>
                <a:ea typeface="Nunito Sans"/>
                <a:cs typeface="Nunito Sans"/>
                <a:sym typeface="Nunito Sans"/>
              </a:rPr>
              <a:t>We will enhance the participation of the youth in STEM leisure activities, increase their science self-efficacy and interest in STEM, and ultimately enhance STEM career aspirations. </a:t>
            </a:r>
            <a:endParaRPr>
              <a:solidFill>
                <a:srgbClr val="FFFFFF"/>
              </a:solidFill>
              <a:latin typeface="Nunito Sans"/>
              <a:ea typeface="Nunito Sans"/>
              <a:cs typeface="Nunito Sans"/>
              <a:sym typeface="Nunito Sans"/>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2578</Words>
  <Application>Microsoft Office PowerPoint</Application>
  <PresentationFormat>On-screen Show (16:9)</PresentationFormat>
  <Paragraphs>179</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Nunito Sans</vt:lpstr>
      <vt:lpstr>Oswald</vt:lpstr>
      <vt:lpstr>Average</vt:lpstr>
      <vt:lpstr>Century Gothic</vt:lpstr>
      <vt:lpstr>Times New Roman</vt:lpstr>
      <vt:lpstr>Arial</vt:lpstr>
      <vt:lpstr>Slate</vt:lpstr>
      <vt:lpstr>Cultivating Young Scientists Through Culture and Family Engagement</vt:lpstr>
      <vt:lpstr>Who we are...</vt:lpstr>
      <vt:lpstr>Explora Albuquerque, NM</vt:lpstr>
      <vt:lpstr>Mission:</vt:lpstr>
      <vt:lpstr>PowerPoint Presentation</vt:lpstr>
      <vt:lpstr>PowerPoint Presentation</vt:lpstr>
      <vt:lpstr>Science Capital Bingo POLL 1</vt:lpstr>
      <vt:lpstr>Science Capital Bingo POLL 2</vt:lpstr>
      <vt:lpstr>IF...</vt:lpstr>
      <vt:lpstr>PowerPoint Presentation</vt:lpstr>
      <vt:lpstr>Key Dimensions of Science Capital</vt:lpstr>
      <vt:lpstr>Key Dimensions of Science Capital</vt:lpstr>
      <vt:lpstr>Key Dimensions of Science Capital</vt:lpstr>
      <vt:lpstr>Key Dimensions of Science Capital</vt:lpstr>
      <vt:lpstr>Key Dimensions of Science Capital</vt:lpstr>
      <vt:lpstr>Key Dimensions of Science Capital</vt:lpstr>
      <vt:lpstr>Key Dimensions of Science Capital</vt:lpstr>
      <vt:lpstr>Key Dimensions of Science Capital</vt:lpstr>
      <vt:lpstr>PowerPoint Presentation</vt:lpstr>
      <vt:lpstr>PowerPoint Presentation</vt:lpstr>
      <vt:lpstr>A Few Basic Facts for the Navajo (Diné) Nation</vt:lpstr>
      <vt:lpstr>PowerPoint Presentation</vt:lpstr>
      <vt:lpstr>Relationships, Relationships, Relationships</vt:lpstr>
      <vt:lpstr>PowerPoint Presentation</vt:lpstr>
      <vt:lpstr>Asset Informed or Trauma Informed?</vt:lpstr>
      <vt:lpstr>Building on Community Assets</vt:lpstr>
      <vt:lpstr>Guiding Principles of ABCD</vt:lpstr>
      <vt:lpstr>Guiding Principles of ABCD</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Young Scientists Through Culture and Family Engagement</dc:title>
  <dc:creator>Andrea</dc:creator>
  <cp:lastModifiedBy>Andrea Goggins</cp:lastModifiedBy>
  <cp:revision>2</cp:revision>
  <dcterms:modified xsi:type="dcterms:W3CDTF">2020-01-29T05:13:28Z</dcterms:modified>
</cp:coreProperties>
</file>